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9"/>
  </p:notesMasterIdLst>
  <p:sldIdLst>
    <p:sldId id="256" r:id="rId2"/>
    <p:sldId id="282" r:id="rId3"/>
    <p:sldId id="283" r:id="rId4"/>
    <p:sldId id="284" r:id="rId5"/>
    <p:sldId id="285" r:id="rId6"/>
    <p:sldId id="300" r:id="rId7"/>
    <p:sldId id="258" r:id="rId8"/>
    <p:sldId id="261" r:id="rId9"/>
    <p:sldId id="257" r:id="rId10"/>
    <p:sldId id="259" r:id="rId11"/>
    <p:sldId id="260" r:id="rId12"/>
    <p:sldId id="345" r:id="rId13"/>
    <p:sldId id="367" r:id="rId14"/>
    <p:sldId id="368" r:id="rId15"/>
    <p:sldId id="369" r:id="rId16"/>
    <p:sldId id="370" r:id="rId17"/>
    <p:sldId id="371" r:id="rId18"/>
    <p:sldId id="372" r:id="rId19"/>
    <p:sldId id="373" r:id="rId20"/>
    <p:sldId id="374" r:id="rId21"/>
    <p:sldId id="375" r:id="rId22"/>
    <p:sldId id="376" r:id="rId23"/>
    <p:sldId id="377" r:id="rId24"/>
    <p:sldId id="379" r:id="rId25"/>
    <p:sldId id="378" r:id="rId26"/>
    <p:sldId id="286" r:id="rId27"/>
    <p:sldId id="380" r:id="rId28"/>
    <p:sldId id="381" r:id="rId29"/>
    <p:sldId id="311" r:id="rId30"/>
    <p:sldId id="312" r:id="rId31"/>
    <p:sldId id="313" r:id="rId32"/>
    <p:sldId id="340" r:id="rId33"/>
    <p:sldId id="342" r:id="rId34"/>
    <p:sldId id="298" r:id="rId35"/>
    <p:sldId id="297" r:id="rId36"/>
    <p:sldId id="305" r:id="rId37"/>
    <p:sldId id="306" r:id="rId38"/>
    <p:sldId id="307" r:id="rId39"/>
    <p:sldId id="280" r:id="rId40"/>
    <p:sldId id="303" r:id="rId41"/>
    <p:sldId id="302" r:id="rId42"/>
    <p:sldId id="304" r:id="rId43"/>
    <p:sldId id="288" r:id="rId44"/>
    <p:sldId id="289" r:id="rId45"/>
    <p:sldId id="273" r:id="rId46"/>
    <p:sldId id="296" r:id="rId47"/>
    <p:sldId id="290" r:id="rId48"/>
    <p:sldId id="292" r:id="rId49"/>
    <p:sldId id="270" r:id="rId50"/>
    <p:sldId id="293" r:id="rId51"/>
    <p:sldId id="319" r:id="rId52"/>
    <p:sldId id="262" r:id="rId53"/>
    <p:sldId id="320" r:id="rId54"/>
    <p:sldId id="317" r:id="rId55"/>
    <p:sldId id="318" r:id="rId56"/>
    <p:sldId id="321" r:id="rId57"/>
    <p:sldId id="322" r:id="rId58"/>
    <p:sldId id="323" r:id="rId59"/>
    <p:sldId id="324" r:id="rId60"/>
    <p:sldId id="325" r:id="rId61"/>
    <p:sldId id="326" r:id="rId62"/>
    <p:sldId id="327" r:id="rId63"/>
    <p:sldId id="328" r:id="rId64"/>
    <p:sldId id="329" r:id="rId65"/>
    <p:sldId id="331" r:id="rId66"/>
    <p:sldId id="332" r:id="rId67"/>
    <p:sldId id="333" r:id="rId68"/>
    <p:sldId id="334" r:id="rId69"/>
    <p:sldId id="335" r:id="rId70"/>
    <p:sldId id="336" r:id="rId71"/>
    <p:sldId id="330" r:id="rId72"/>
    <p:sldId id="338" r:id="rId73"/>
    <p:sldId id="339" r:id="rId74"/>
    <p:sldId id="337" r:id="rId75"/>
    <p:sldId id="294" r:id="rId76"/>
    <p:sldId id="268" r:id="rId77"/>
    <p:sldId id="269" r:id="rId78"/>
    <p:sldId id="271" r:id="rId79"/>
    <p:sldId id="272" r:id="rId80"/>
    <p:sldId id="274" r:id="rId81"/>
    <p:sldId id="275" r:id="rId82"/>
    <p:sldId id="299" r:id="rId83"/>
    <p:sldId id="276" r:id="rId84"/>
    <p:sldId id="277" r:id="rId85"/>
    <p:sldId id="278" r:id="rId86"/>
    <p:sldId id="281" r:id="rId87"/>
    <p:sldId id="382" r:id="rId8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1" autoAdjust="0"/>
    <p:restoredTop sz="94410" autoAdjust="0"/>
  </p:normalViewPr>
  <p:slideViewPr>
    <p:cSldViewPr snapToGrid="0" snapToObjects="1">
      <p:cViewPr>
        <p:scale>
          <a:sx n="75" d="100"/>
          <a:sy n="75" d="100"/>
        </p:scale>
        <p:origin x="-192" y="-2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printerSettings" Target="printerSettings/printerSettings1.bin"/><Relationship Id="rId91" Type="http://schemas.openxmlformats.org/officeDocument/2006/relationships/presProps" Target="presProps.xml"/><Relationship Id="rId92" Type="http://schemas.openxmlformats.org/officeDocument/2006/relationships/viewProps" Target="viewProps.xml"/><Relationship Id="rId93" Type="http://schemas.openxmlformats.org/officeDocument/2006/relationships/theme" Target="theme/theme1.xml"/><Relationship Id="rId94"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36F2EA-E063-E143-AB09-37DC4A6D81D1}" type="doc">
      <dgm:prSet loTypeId="urn:microsoft.com/office/officeart/2005/8/layout/hierarchy1" loCatId="" qsTypeId="urn:microsoft.com/office/officeart/2005/8/quickstyle/3D4" qsCatId="3D" csTypeId="urn:microsoft.com/office/officeart/2005/8/colors/accent1_2" csCatId="accent1" phldr="1"/>
      <dgm:spPr/>
      <dgm:t>
        <a:bodyPr/>
        <a:lstStyle/>
        <a:p>
          <a:endParaRPr lang="en-US"/>
        </a:p>
      </dgm:t>
    </dgm:pt>
    <dgm:pt modelId="{8A48C1A6-E81E-1D48-97D8-2CE52815D252}">
      <dgm:prSet phldrT="[Text]"/>
      <dgm:spPr/>
      <dgm:t>
        <a:bodyPr/>
        <a:lstStyle/>
        <a:p>
          <a:r>
            <a:rPr lang="en-US" dirty="0" smtClean="0"/>
            <a:t>Multiple Nodules</a:t>
          </a:r>
          <a:endParaRPr lang="en-US" dirty="0"/>
        </a:p>
      </dgm:t>
    </dgm:pt>
    <dgm:pt modelId="{E909CCBF-4EBE-A442-9B67-437C8CA58B0A}" type="parTrans" cxnId="{08EA3CCC-B6AF-AC47-B1F3-91B488EC3109}">
      <dgm:prSet/>
      <dgm:spPr/>
      <dgm:t>
        <a:bodyPr/>
        <a:lstStyle/>
        <a:p>
          <a:endParaRPr lang="en-US"/>
        </a:p>
      </dgm:t>
    </dgm:pt>
    <dgm:pt modelId="{0687FD37-F91A-FC4C-9014-39B82799D34D}" type="sibTrans" cxnId="{08EA3CCC-B6AF-AC47-B1F3-91B488EC3109}">
      <dgm:prSet/>
      <dgm:spPr/>
      <dgm:t>
        <a:bodyPr/>
        <a:lstStyle/>
        <a:p>
          <a:endParaRPr lang="en-US"/>
        </a:p>
      </dgm:t>
    </dgm:pt>
    <dgm:pt modelId="{F9D90664-896B-3941-BA2E-9AB2CEB961D9}">
      <dgm:prSet phldrT="[Text]"/>
      <dgm:spPr/>
      <dgm:t>
        <a:bodyPr/>
        <a:lstStyle/>
        <a:p>
          <a:r>
            <a:rPr lang="en-US" dirty="0" smtClean="0"/>
            <a:t>Pleural nodules</a:t>
          </a:r>
          <a:endParaRPr lang="en-US" dirty="0"/>
        </a:p>
      </dgm:t>
    </dgm:pt>
    <dgm:pt modelId="{D44C8267-4998-D84F-88E7-F51B5541F86F}" type="parTrans" cxnId="{216238DB-B150-D44B-A0DE-DC2B836CF706}">
      <dgm:prSet/>
      <dgm:spPr/>
      <dgm:t>
        <a:bodyPr/>
        <a:lstStyle/>
        <a:p>
          <a:endParaRPr lang="en-US"/>
        </a:p>
      </dgm:t>
    </dgm:pt>
    <dgm:pt modelId="{5F7B161B-3165-F347-A395-B1354ED7C246}" type="sibTrans" cxnId="{216238DB-B150-D44B-A0DE-DC2B836CF706}">
      <dgm:prSet/>
      <dgm:spPr/>
      <dgm:t>
        <a:bodyPr/>
        <a:lstStyle/>
        <a:p>
          <a:endParaRPr lang="en-US"/>
        </a:p>
      </dgm:t>
    </dgm:pt>
    <dgm:pt modelId="{C3554FD5-5550-D544-8F8A-8E80D63E4649}">
      <dgm:prSet phldrT="[Text]"/>
      <dgm:spPr/>
      <dgm:t>
        <a:bodyPr/>
        <a:lstStyle/>
        <a:p>
          <a:r>
            <a:rPr lang="en-US" dirty="0" err="1" smtClean="0"/>
            <a:t>Perilymphatic</a:t>
          </a:r>
          <a:endParaRPr lang="en-US" dirty="0"/>
        </a:p>
      </dgm:t>
    </dgm:pt>
    <dgm:pt modelId="{2966E7E9-E992-544D-94F4-452286F60137}" type="parTrans" cxnId="{178F1875-A9F1-B043-8853-506E7CD6290B}">
      <dgm:prSet/>
      <dgm:spPr/>
      <dgm:t>
        <a:bodyPr/>
        <a:lstStyle/>
        <a:p>
          <a:endParaRPr lang="en-US"/>
        </a:p>
      </dgm:t>
    </dgm:pt>
    <dgm:pt modelId="{5C3D0983-8D36-D548-932B-4EC883825995}" type="sibTrans" cxnId="{178F1875-A9F1-B043-8853-506E7CD6290B}">
      <dgm:prSet/>
      <dgm:spPr/>
      <dgm:t>
        <a:bodyPr/>
        <a:lstStyle/>
        <a:p>
          <a:endParaRPr lang="en-US"/>
        </a:p>
      </dgm:t>
    </dgm:pt>
    <dgm:pt modelId="{9516F6DA-E210-4347-89E2-ABBF5C65A548}">
      <dgm:prSet phldrT="[Text]"/>
      <dgm:spPr/>
      <dgm:t>
        <a:bodyPr/>
        <a:lstStyle/>
        <a:p>
          <a:r>
            <a:rPr lang="en-US" dirty="0" smtClean="0"/>
            <a:t>Random</a:t>
          </a:r>
          <a:endParaRPr lang="en-US" dirty="0"/>
        </a:p>
      </dgm:t>
    </dgm:pt>
    <dgm:pt modelId="{77BE6EEE-789F-564C-BDED-CF978077423B}" type="parTrans" cxnId="{B8F24DDE-EADC-FD4C-A6C8-4417E86E3132}">
      <dgm:prSet/>
      <dgm:spPr/>
      <dgm:t>
        <a:bodyPr/>
        <a:lstStyle/>
        <a:p>
          <a:endParaRPr lang="en-US"/>
        </a:p>
      </dgm:t>
    </dgm:pt>
    <dgm:pt modelId="{739631A3-7CBF-4B46-9BF6-93D7CCCAEA22}" type="sibTrans" cxnId="{B8F24DDE-EADC-FD4C-A6C8-4417E86E3132}">
      <dgm:prSet/>
      <dgm:spPr/>
      <dgm:t>
        <a:bodyPr/>
        <a:lstStyle/>
        <a:p>
          <a:endParaRPr lang="en-US"/>
        </a:p>
      </dgm:t>
    </dgm:pt>
    <dgm:pt modelId="{4C87D53B-5893-7542-851C-FBB1A366B052}">
      <dgm:prSet phldrT="[Text]"/>
      <dgm:spPr/>
      <dgm:t>
        <a:bodyPr/>
        <a:lstStyle/>
        <a:p>
          <a:r>
            <a:rPr lang="en-US" dirty="0" smtClean="0"/>
            <a:t>No pleural nodules</a:t>
          </a:r>
          <a:endParaRPr lang="en-US" dirty="0"/>
        </a:p>
      </dgm:t>
    </dgm:pt>
    <dgm:pt modelId="{6D7160E2-1361-CC4F-8D7B-782DC45DF527}" type="parTrans" cxnId="{DFD9E95B-29A1-F84B-9621-012E76668CFE}">
      <dgm:prSet/>
      <dgm:spPr/>
      <dgm:t>
        <a:bodyPr/>
        <a:lstStyle/>
        <a:p>
          <a:endParaRPr lang="en-US"/>
        </a:p>
      </dgm:t>
    </dgm:pt>
    <dgm:pt modelId="{FF0F7766-79F4-C747-8F56-0FDCA99F8BA4}" type="sibTrans" cxnId="{DFD9E95B-29A1-F84B-9621-012E76668CFE}">
      <dgm:prSet/>
      <dgm:spPr/>
      <dgm:t>
        <a:bodyPr/>
        <a:lstStyle/>
        <a:p>
          <a:endParaRPr lang="en-US"/>
        </a:p>
      </dgm:t>
    </dgm:pt>
    <dgm:pt modelId="{550E0BA1-AF9D-1F40-BE19-D3CBCEBC4AD1}">
      <dgm:prSet phldrT="[Text]"/>
      <dgm:spPr/>
      <dgm:t>
        <a:bodyPr/>
        <a:lstStyle/>
        <a:p>
          <a:r>
            <a:rPr lang="en-US" dirty="0" err="1" smtClean="0"/>
            <a:t>Centrilobular</a:t>
          </a:r>
          <a:endParaRPr lang="en-US" dirty="0"/>
        </a:p>
      </dgm:t>
    </dgm:pt>
    <dgm:pt modelId="{C77ADC18-6C25-694A-9204-9C4DA3087500}" type="parTrans" cxnId="{12B0F6F8-E935-6C4B-A38A-33426887948F}">
      <dgm:prSet/>
      <dgm:spPr/>
      <dgm:t>
        <a:bodyPr/>
        <a:lstStyle/>
        <a:p>
          <a:endParaRPr lang="en-US"/>
        </a:p>
      </dgm:t>
    </dgm:pt>
    <dgm:pt modelId="{A3BE2F4B-1535-B741-A8A2-DA1FB6DBE1F1}" type="sibTrans" cxnId="{12B0F6F8-E935-6C4B-A38A-33426887948F}">
      <dgm:prSet/>
      <dgm:spPr/>
      <dgm:t>
        <a:bodyPr/>
        <a:lstStyle/>
        <a:p>
          <a:endParaRPr lang="en-US"/>
        </a:p>
      </dgm:t>
    </dgm:pt>
    <dgm:pt modelId="{C582BBD9-5335-9D4C-9FCB-AA1E6F9CC06A}" type="pres">
      <dgm:prSet presAssocID="{1736F2EA-E063-E143-AB09-37DC4A6D81D1}" presName="hierChild1" presStyleCnt="0">
        <dgm:presLayoutVars>
          <dgm:chPref val="1"/>
          <dgm:dir/>
          <dgm:animOne val="branch"/>
          <dgm:animLvl val="lvl"/>
          <dgm:resizeHandles/>
        </dgm:presLayoutVars>
      </dgm:prSet>
      <dgm:spPr/>
      <dgm:t>
        <a:bodyPr/>
        <a:lstStyle/>
        <a:p>
          <a:endParaRPr lang="en-US"/>
        </a:p>
      </dgm:t>
    </dgm:pt>
    <dgm:pt modelId="{57580CF5-34C9-674B-9D51-46E97F58CAEB}" type="pres">
      <dgm:prSet presAssocID="{8A48C1A6-E81E-1D48-97D8-2CE52815D252}" presName="hierRoot1" presStyleCnt="0"/>
      <dgm:spPr/>
    </dgm:pt>
    <dgm:pt modelId="{727BFA43-A9D0-1044-A675-607C762DC8B5}" type="pres">
      <dgm:prSet presAssocID="{8A48C1A6-E81E-1D48-97D8-2CE52815D252}" presName="composite" presStyleCnt="0"/>
      <dgm:spPr/>
    </dgm:pt>
    <dgm:pt modelId="{4D62B7AA-B587-EC4F-8AD9-79D3E2CCFE76}" type="pres">
      <dgm:prSet presAssocID="{8A48C1A6-E81E-1D48-97D8-2CE52815D252}" presName="background" presStyleLbl="node0" presStyleIdx="0" presStyleCnt="1"/>
      <dgm:spPr/>
    </dgm:pt>
    <dgm:pt modelId="{C60C9326-D8A4-F64C-9C6D-BE53C958C5E2}" type="pres">
      <dgm:prSet presAssocID="{8A48C1A6-E81E-1D48-97D8-2CE52815D252}" presName="text" presStyleLbl="fgAcc0" presStyleIdx="0" presStyleCnt="1">
        <dgm:presLayoutVars>
          <dgm:chPref val="3"/>
        </dgm:presLayoutVars>
      </dgm:prSet>
      <dgm:spPr/>
      <dgm:t>
        <a:bodyPr/>
        <a:lstStyle/>
        <a:p>
          <a:endParaRPr lang="en-US"/>
        </a:p>
      </dgm:t>
    </dgm:pt>
    <dgm:pt modelId="{8E9C6312-9C8E-FF4F-823E-F7187E46DD6E}" type="pres">
      <dgm:prSet presAssocID="{8A48C1A6-E81E-1D48-97D8-2CE52815D252}" presName="hierChild2" presStyleCnt="0"/>
      <dgm:spPr/>
    </dgm:pt>
    <dgm:pt modelId="{BB0ECCA1-7076-9649-A9D3-666156C7BCEA}" type="pres">
      <dgm:prSet presAssocID="{D44C8267-4998-D84F-88E7-F51B5541F86F}" presName="Name10" presStyleLbl="parChTrans1D2" presStyleIdx="0" presStyleCnt="2"/>
      <dgm:spPr/>
      <dgm:t>
        <a:bodyPr/>
        <a:lstStyle/>
        <a:p>
          <a:endParaRPr lang="en-US"/>
        </a:p>
      </dgm:t>
    </dgm:pt>
    <dgm:pt modelId="{9D558C01-6825-CA45-94A1-0E101CEF57EA}" type="pres">
      <dgm:prSet presAssocID="{F9D90664-896B-3941-BA2E-9AB2CEB961D9}" presName="hierRoot2" presStyleCnt="0"/>
      <dgm:spPr/>
    </dgm:pt>
    <dgm:pt modelId="{4407A9AE-83E8-D641-93C7-5D729439A74C}" type="pres">
      <dgm:prSet presAssocID="{F9D90664-896B-3941-BA2E-9AB2CEB961D9}" presName="composite2" presStyleCnt="0"/>
      <dgm:spPr/>
    </dgm:pt>
    <dgm:pt modelId="{A1CA1292-30AC-B645-853B-2814214527A2}" type="pres">
      <dgm:prSet presAssocID="{F9D90664-896B-3941-BA2E-9AB2CEB961D9}" presName="background2" presStyleLbl="node2" presStyleIdx="0" presStyleCnt="2"/>
      <dgm:spPr/>
    </dgm:pt>
    <dgm:pt modelId="{70D7B5AB-F2E1-4847-AF92-1E730A01D666}" type="pres">
      <dgm:prSet presAssocID="{F9D90664-896B-3941-BA2E-9AB2CEB961D9}" presName="text2" presStyleLbl="fgAcc2" presStyleIdx="0" presStyleCnt="2">
        <dgm:presLayoutVars>
          <dgm:chPref val="3"/>
        </dgm:presLayoutVars>
      </dgm:prSet>
      <dgm:spPr/>
      <dgm:t>
        <a:bodyPr/>
        <a:lstStyle/>
        <a:p>
          <a:endParaRPr lang="en-US"/>
        </a:p>
      </dgm:t>
    </dgm:pt>
    <dgm:pt modelId="{672CE438-0788-C445-9A24-0FA051E0A849}" type="pres">
      <dgm:prSet presAssocID="{F9D90664-896B-3941-BA2E-9AB2CEB961D9}" presName="hierChild3" presStyleCnt="0"/>
      <dgm:spPr/>
    </dgm:pt>
    <dgm:pt modelId="{422838A7-6FF8-5E4D-A40B-974584A70EA2}" type="pres">
      <dgm:prSet presAssocID="{2966E7E9-E992-544D-94F4-452286F60137}" presName="Name17" presStyleLbl="parChTrans1D3" presStyleIdx="0" presStyleCnt="3"/>
      <dgm:spPr/>
      <dgm:t>
        <a:bodyPr/>
        <a:lstStyle/>
        <a:p>
          <a:endParaRPr lang="en-US"/>
        </a:p>
      </dgm:t>
    </dgm:pt>
    <dgm:pt modelId="{1FBC2E40-7F56-B348-B20D-A7F6FCFB52B7}" type="pres">
      <dgm:prSet presAssocID="{C3554FD5-5550-D544-8F8A-8E80D63E4649}" presName="hierRoot3" presStyleCnt="0"/>
      <dgm:spPr/>
    </dgm:pt>
    <dgm:pt modelId="{2D8674DD-D2BD-7F4F-8B62-4F3AC50E01F8}" type="pres">
      <dgm:prSet presAssocID="{C3554FD5-5550-D544-8F8A-8E80D63E4649}" presName="composite3" presStyleCnt="0"/>
      <dgm:spPr/>
    </dgm:pt>
    <dgm:pt modelId="{6ED619A9-5069-3644-8E98-1E45618BAAA3}" type="pres">
      <dgm:prSet presAssocID="{C3554FD5-5550-D544-8F8A-8E80D63E4649}" presName="background3" presStyleLbl="node3" presStyleIdx="0" presStyleCnt="3"/>
      <dgm:spPr/>
    </dgm:pt>
    <dgm:pt modelId="{F02B9B5B-2127-AE46-8522-774618EDA62B}" type="pres">
      <dgm:prSet presAssocID="{C3554FD5-5550-D544-8F8A-8E80D63E4649}" presName="text3" presStyleLbl="fgAcc3" presStyleIdx="0" presStyleCnt="3">
        <dgm:presLayoutVars>
          <dgm:chPref val="3"/>
        </dgm:presLayoutVars>
      </dgm:prSet>
      <dgm:spPr/>
      <dgm:t>
        <a:bodyPr/>
        <a:lstStyle/>
        <a:p>
          <a:endParaRPr lang="en-US"/>
        </a:p>
      </dgm:t>
    </dgm:pt>
    <dgm:pt modelId="{A7030BB2-3E08-694D-9F8A-35423BB4D11E}" type="pres">
      <dgm:prSet presAssocID="{C3554FD5-5550-D544-8F8A-8E80D63E4649}" presName="hierChild4" presStyleCnt="0"/>
      <dgm:spPr/>
    </dgm:pt>
    <dgm:pt modelId="{EEF28A05-722B-1047-B7AC-D497F078D245}" type="pres">
      <dgm:prSet presAssocID="{77BE6EEE-789F-564C-BDED-CF978077423B}" presName="Name17" presStyleLbl="parChTrans1D3" presStyleIdx="1" presStyleCnt="3"/>
      <dgm:spPr/>
      <dgm:t>
        <a:bodyPr/>
        <a:lstStyle/>
        <a:p>
          <a:endParaRPr lang="en-US"/>
        </a:p>
      </dgm:t>
    </dgm:pt>
    <dgm:pt modelId="{CD42C52B-6940-9444-AFCF-65DF912C2B79}" type="pres">
      <dgm:prSet presAssocID="{9516F6DA-E210-4347-89E2-ABBF5C65A548}" presName="hierRoot3" presStyleCnt="0"/>
      <dgm:spPr/>
    </dgm:pt>
    <dgm:pt modelId="{18580E18-90D0-0344-89F7-4B247E3C5D00}" type="pres">
      <dgm:prSet presAssocID="{9516F6DA-E210-4347-89E2-ABBF5C65A548}" presName="composite3" presStyleCnt="0"/>
      <dgm:spPr/>
    </dgm:pt>
    <dgm:pt modelId="{D7C943F0-D5CD-854B-8A42-72A37F99352C}" type="pres">
      <dgm:prSet presAssocID="{9516F6DA-E210-4347-89E2-ABBF5C65A548}" presName="background3" presStyleLbl="node3" presStyleIdx="1" presStyleCnt="3"/>
      <dgm:spPr/>
    </dgm:pt>
    <dgm:pt modelId="{D0904012-4670-C74F-8667-1366034A370A}" type="pres">
      <dgm:prSet presAssocID="{9516F6DA-E210-4347-89E2-ABBF5C65A548}" presName="text3" presStyleLbl="fgAcc3" presStyleIdx="1" presStyleCnt="3">
        <dgm:presLayoutVars>
          <dgm:chPref val="3"/>
        </dgm:presLayoutVars>
      </dgm:prSet>
      <dgm:spPr/>
      <dgm:t>
        <a:bodyPr/>
        <a:lstStyle/>
        <a:p>
          <a:endParaRPr lang="en-US"/>
        </a:p>
      </dgm:t>
    </dgm:pt>
    <dgm:pt modelId="{683B97A4-1718-9340-B8BA-33CA0960FE5F}" type="pres">
      <dgm:prSet presAssocID="{9516F6DA-E210-4347-89E2-ABBF5C65A548}" presName="hierChild4" presStyleCnt="0"/>
      <dgm:spPr/>
    </dgm:pt>
    <dgm:pt modelId="{709A9561-1A8D-FE41-B4D6-3F2AF0F9D907}" type="pres">
      <dgm:prSet presAssocID="{6D7160E2-1361-CC4F-8D7B-782DC45DF527}" presName="Name10" presStyleLbl="parChTrans1D2" presStyleIdx="1" presStyleCnt="2"/>
      <dgm:spPr/>
      <dgm:t>
        <a:bodyPr/>
        <a:lstStyle/>
        <a:p>
          <a:endParaRPr lang="en-US"/>
        </a:p>
      </dgm:t>
    </dgm:pt>
    <dgm:pt modelId="{AE83EC45-11DE-8143-A98E-6A7C196D1941}" type="pres">
      <dgm:prSet presAssocID="{4C87D53B-5893-7542-851C-FBB1A366B052}" presName="hierRoot2" presStyleCnt="0"/>
      <dgm:spPr/>
    </dgm:pt>
    <dgm:pt modelId="{78B0D8D7-D5F6-E942-BD8D-D296A4A59941}" type="pres">
      <dgm:prSet presAssocID="{4C87D53B-5893-7542-851C-FBB1A366B052}" presName="composite2" presStyleCnt="0"/>
      <dgm:spPr/>
    </dgm:pt>
    <dgm:pt modelId="{84FC5199-EA63-A941-B252-AEC6EA62CEF8}" type="pres">
      <dgm:prSet presAssocID="{4C87D53B-5893-7542-851C-FBB1A366B052}" presName="background2" presStyleLbl="node2" presStyleIdx="1" presStyleCnt="2"/>
      <dgm:spPr/>
    </dgm:pt>
    <dgm:pt modelId="{B493A6C4-2EE5-4446-AEB5-F6B09EFA20A1}" type="pres">
      <dgm:prSet presAssocID="{4C87D53B-5893-7542-851C-FBB1A366B052}" presName="text2" presStyleLbl="fgAcc2" presStyleIdx="1" presStyleCnt="2">
        <dgm:presLayoutVars>
          <dgm:chPref val="3"/>
        </dgm:presLayoutVars>
      </dgm:prSet>
      <dgm:spPr/>
      <dgm:t>
        <a:bodyPr/>
        <a:lstStyle/>
        <a:p>
          <a:endParaRPr lang="en-US"/>
        </a:p>
      </dgm:t>
    </dgm:pt>
    <dgm:pt modelId="{9B9D3224-453B-BA44-9B69-ECDC9E225442}" type="pres">
      <dgm:prSet presAssocID="{4C87D53B-5893-7542-851C-FBB1A366B052}" presName="hierChild3" presStyleCnt="0"/>
      <dgm:spPr/>
    </dgm:pt>
    <dgm:pt modelId="{D16C65E8-4699-E840-ABB7-7322B4A1C338}" type="pres">
      <dgm:prSet presAssocID="{C77ADC18-6C25-694A-9204-9C4DA3087500}" presName="Name17" presStyleLbl="parChTrans1D3" presStyleIdx="2" presStyleCnt="3"/>
      <dgm:spPr/>
      <dgm:t>
        <a:bodyPr/>
        <a:lstStyle/>
        <a:p>
          <a:endParaRPr lang="en-US"/>
        </a:p>
      </dgm:t>
    </dgm:pt>
    <dgm:pt modelId="{6149258A-8C0D-D64A-B8EC-076F7B0A7CA3}" type="pres">
      <dgm:prSet presAssocID="{550E0BA1-AF9D-1F40-BE19-D3CBCEBC4AD1}" presName="hierRoot3" presStyleCnt="0"/>
      <dgm:spPr/>
    </dgm:pt>
    <dgm:pt modelId="{EB41C088-024C-7645-BADF-FCE1FB1AF72A}" type="pres">
      <dgm:prSet presAssocID="{550E0BA1-AF9D-1F40-BE19-D3CBCEBC4AD1}" presName="composite3" presStyleCnt="0"/>
      <dgm:spPr/>
    </dgm:pt>
    <dgm:pt modelId="{6F22C722-F7A2-6A41-8762-7A009ABC0EE5}" type="pres">
      <dgm:prSet presAssocID="{550E0BA1-AF9D-1F40-BE19-D3CBCEBC4AD1}" presName="background3" presStyleLbl="node3" presStyleIdx="2" presStyleCnt="3"/>
      <dgm:spPr/>
    </dgm:pt>
    <dgm:pt modelId="{DA7A609E-5E51-3847-9368-3F1F1943D461}" type="pres">
      <dgm:prSet presAssocID="{550E0BA1-AF9D-1F40-BE19-D3CBCEBC4AD1}" presName="text3" presStyleLbl="fgAcc3" presStyleIdx="2" presStyleCnt="3" custLinFactNeighborX="803" custLinFactNeighborY="79">
        <dgm:presLayoutVars>
          <dgm:chPref val="3"/>
        </dgm:presLayoutVars>
      </dgm:prSet>
      <dgm:spPr/>
      <dgm:t>
        <a:bodyPr/>
        <a:lstStyle/>
        <a:p>
          <a:endParaRPr lang="en-US"/>
        </a:p>
      </dgm:t>
    </dgm:pt>
    <dgm:pt modelId="{57D76292-BB0F-5D48-A570-16BB6E220DAE}" type="pres">
      <dgm:prSet presAssocID="{550E0BA1-AF9D-1F40-BE19-D3CBCEBC4AD1}" presName="hierChild4" presStyleCnt="0"/>
      <dgm:spPr/>
    </dgm:pt>
  </dgm:ptLst>
  <dgm:cxnLst>
    <dgm:cxn modelId="{178F1875-A9F1-B043-8853-506E7CD6290B}" srcId="{F9D90664-896B-3941-BA2E-9AB2CEB961D9}" destId="{C3554FD5-5550-D544-8F8A-8E80D63E4649}" srcOrd="0" destOrd="0" parTransId="{2966E7E9-E992-544D-94F4-452286F60137}" sibTransId="{5C3D0983-8D36-D548-932B-4EC883825995}"/>
    <dgm:cxn modelId="{216238DB-B150-D44B-A0DE-DC2B836CF706}" srcId="{8A48C1A6-E81E-1D48-97D8-2CE52815D252}" destId="{F9D90664-896B-3941-BA2E-9AB2CEB961D9}" srcOrd="0" destOrd="0" parTransId="{D44C8267-4998-D84F-88E7-F51B5541F86F}" sibTransId="{5F7B161B-3165-F347-A395-B1354ED7C246}"/>
    <dgm:cxn modelId="{80B979FA-99FA-6D48-A7A9-EB8E42B13C94}" type="presOf" srcId="{77BE6EEE-789F-564C-BDED-CF978077423B}" destId="{EEF28A05-722B-1047-B7AC-D497F078D245}" srcOrd="0" destOrd="0" presId="urn:microsoft.com/office/officeart/2005/8/layout/hierarchy1"/>
    <dgm:cxn modelId="{DC9C5ED3-6306-F847-8D6B-E1BB7AA5B62D}" type="presOf" srcId="{C77ADC18-6C25-694A-9204-9C4DA3087500}" destId="{D16C65E8-4699-E840-ABB7-7322B4A1C338}" srcOrd="0" destOrd="0" presId="urn:microsoft.com/office/officeart/2005/8/layout/hierarchy1"/>
    <dgm:cxn modelId="{4E937A22-21AC-EF45-BF42-8CA7F0CE8715}" type="presOf" srcId="{1736F2EA-E063-E143-AB09-37DC4A6D81D1}" destId="{C582BBD9-5335-9D4C-9FCB-AA1E6F9CC06A}" srcOrd="0" destOrd="0" presId="urn:microsoft.com/office/officeart/2005/8/layout/hierarchy1"/>
    <dgm:cxn modelId="{B8F24DDE-EADC-FD4C-A6C8-4417E86E3132}" srcId="{F9D90664-896B-3941-BA2E-9AB2CEB961D9}" destId="{9516F6DA-E210-4347-89E2-ABBF5C65A548}" srcOrd="1" destOrd="0" parTransId="{77BE6EEE-789F-564C-BDED-CF978077423B}" sibTransId="{739631A3-7CBF-4B46-9BF6-93D7CCCAEA22}"/>
    <dgm:cxn modelId="{111D1A24-DE5E-5A46-96E9-901D2E8E9437}" type="presOf" srcId="{550E0BA1-AF9D-1F40-BE19-D3CBCEBC4AD1}" destId="{DA7A609E-5E51-3847-9368-3F1F1943D461}" srcOrd="0" destOrd="0" presId="urn:microsoft.com/office/officeart/2005/8/layout/hierarchy1"/>
    <dgm:cxn modelId="{26524627-AE44-854F-AF2A-2D673FB10162}" type="presOf" srcId="{F9D90664-896B-3941-BA2E-9AB2CEB961D9}" destId="{70D7B5AB-F2E1-4847-AF92-1E730A01D666}" srcOrd="0" destOrd="0" presId="urn:microsoft.com/office/officeart/2005/8/layout/hierarchy1"/>
    <dgm:cxn modelId="{9B226EC5-CBA6-E547-B5B9-DD7317FCE81F}" type="presOf" srcId="{2966E7E9-E992-544D-94F4-452286F60137}" destId="{422838A7-6FF8-5E4D-A40B-974584A70EA2}" srcOrd="0" destOrd="0" presId="urn:microsoft.com/office/officeart/2005/8/layout/hierarchy1"/>
    <dgm:cxn modelId="{12B0F6F8-E935-6C4B-A38A-33426887948F}" srcId="{4C87D53B-5893-7542-851C-FBB1A366B052}" destId="{550E0BA1-AF9D-1F40-BE19-D3CBCEBC4AD1}" srcOrd="0" destOrd="0" parTransId="{C77ADC18-6C25-694A-9204-9C4DA3087500}" sibTransId="{A3BE2F4B-1535-B741-A8A2-DA1FB6DBE1F1}"/>
    <dgm:cxn modelId="{08EA3CCC-B6AF-AC47-B1F3-91B488EC3109}" srcId="{1736F2EA-E063-E143-AB09-37DC4A6D81D1}" destId="{8A48C1A6-E81E-1D48-97D8-2CE52815D252}" srcOrd="0" destOrd="0" parTransId="{E909CCBF-4EBE-A442-9B67-437C8CA58B0A}" sibTransId="{0687FD37-F91A-FC4C-9014-39B82799D34D}"/>
    <dgm:cxn modelId="{A35B06D7-B1EC-6E45-9C4E-6DDD85204283}" type="presOf" srcId="{D44C8267-4998-D84F-88E7-F51B5541F86F}" destId="{BB0ECCA1-7076-9649-A9D3-666156C7BCEA}" srcOrd="0" destOrd="0" presId="urn:microsoft.com/office/officeart/2005/8/layout/hierarchy1"/>
    <dgm:cxn modelId="{41297F8A-E4AD-354A-9B5B-DA74D4DCB15D}" type="presOf" srcId="{C3554FD5-5550-D544-8F8A-8E80D63E4649}" destId="{F02B9B5B-2127-AE46-8522-774618EDA62B}" srcOrd="0" destOrd="0" presId="urn:microsoft.com/office/officeart/2005/8/layout/hierarchy1"/>
    <dgm:cxn modelId="{DFD9E95B-29A1-F84B-9621-012E76668CFE}" srcId="{8A48C1A6-E81E-1D48-97D8-2CE52815D252}" destId="{4C87D53B-5893-7542-851C-FBB1A366B052}" srcOrd="1" destOrd="0" parTransId="{6D7160E2-1361-CC4F-8D7B-782DC45DF527}" sibTransId="{FF0F7766-79F4-C747-8F56-0FDCA99F8BA4}"/>
    <dgm:cxn modelId="{9A275F37-0A2A-3B47-BA0B-DE5423A9ABA8}" type="presOf" srcId="{8A48C1A6-E81E-1D48-97D8-2CE52815D252}" destId="{C60C9326-D8A4-F64C-9C6D-BE53C958C5E2}" srcOrd="0" destOrd="0" presId="urn:microsoft.com/office/officeart/2005/8/layout/hierarchy1"/>
    <dgm:cxn modelId="{95274C63-0E81-3F46-8A50-3653FE968220}" type="presOf" srcId="{9516F6DA-E210-4347-89E2-ABBF5C65A548}" destId="{D0904012-4670-C74F-8667-1366034A370A}" srcOrd="0" destOrd="0" presId="urn:microsoft.com/office/officeart/2005/8/layout/hierarchy1"/>
    <dgm:cxn modelId="{B35BE1F6-DC17-B346-8D1D-2B025E71AAEE}" type="presOf" srcId="{4C87D53B-5893-7542-851C-FBB1A366B052}" destId="{B493A6C4-2EE5-4446-AEB5-F6B09EFA20A1}" srcOrd="0" destOrd="0" presId="urn:microsoft.com/office/officeart/2005/8/layout/hierarchy1"/>
    <dgm:cxn modelId="{F1AF6CE5-DF94-4F4E-8391-AD4198CDD8AD}" type="presOf" srcId="{6D7160E2-1361-CC4F-8D7B-782DC45DF527}" destId="{709A9561-1A8D-FE41-B4D6-3F2AF0F9D907}" srcOrd="0" destOrd="0" presId="urn:microsoft.com/office/officeart/2005/8/layout/hierarchy1"/>
    <dgm:cxn modelId="{6DAEACC1-02D4-854B-B373-E14FF91FBB0E}" type="presParOf" srcId="{C582BBD9-5335-9D4C-9FCB-AA1E6F9CC06A}" destId="{57580CF5-34C9-674B-9D51-46E97F58CAEB}" srcOrd="0" destOrd="0" presId="urn:microsoft.com/office/officeart/2005/8/layout/hierarchy1"/>
    <dgm:cxn modelId="{02BB8BA1-8390-C046-8B8A-B011910A8EA8}" type="presParOf" srcId="{57580CF5-34C9-674B-9D51-46E97F58CAEB}" destId="{727BFA43-A9D0-1044-A675-607C762DC8B5}" srcOrd="0" destOrd="0" presId="urn:microsoft.com/office/officeart/2005/8/layout/hierarchy1"/>
    <dgm:cxn modelId="{6825D487-8E37-0348-A9D1-78FAE09846BE}" type="presParOf" srcId="{727BFA43-A9D0-1044-A675-607C762DC8B5}" destId="{4D62B7AA-B587-EC4F-8AD9-79D3E2CCFE76}" srcOrd="0" destOrd="0" presId="urn:microsoft.com/office/officeart/2005/8/layout/hierarchy1"/>
    <dgm:cxn modelId="{24BC0B71-AFD9-BC4A-94AD-8F4E48B0F27C}" type="presParOf" srcId="{727BFA43-A9D0-1044-A675-607C762DC8B5}" destId="{C60C9326-D8A4-F64C-9C6D-BE53C958C5E2}" srcOrd="1" destOrd="0" presId="urn:microsoft.com/office/officeart/2005/8/layout/hierarchy1"/>
    <dgm:cxn modelId="{36742E09-7CDC-ED48-813F-30AFBD3CB43E}" type="presParOf" srcId="{57580CF5-34C9-674B-9D51-46E97F58CAEB}" destId="{8E9C6312-9C8E-FF4F-823E-F7187E46DD6E}" srcOrd="1" destOrd="0" presId="urn:microsoft.com/office/officeart/2005/8/layout/hierarchy1"/>
    <dgm:cxn modelId="{6B27A716-AA5C-894F-9802-8E390391DF60}" type="presParOf" srcId="{8E9C6312-9C8E-FF4F-823E-F7187E46DD6E}" destId="{BB0ECCA1-7076-9649-A9D3-666156C7BCEA}" srcOrd="0" destOrd="0" presId="urn:microsoft.com/office/officeart/2005/8/layout/hierarchy1"/>
    <dgm:cxn modelId="{03536691-A6B3-D041-8D79-A2E351C3EE2B}" type="presParOf" srcId="{8E9C6312-9C8E-FF4F-823E-F7187E46DD6E}" destId="{9D558C01-6825-CA45-94A1-0E101CEF57EA}" srcOrd="1" destOrd="0" presId="urn:microsoft.com/office/officeart/2005/8/layout/hierarchy1"/>
    <dgm:cxn modelId="{8D247B49-A168-4543-9125-2F5C1ED09521}" type="presParOf" srcId="{9D558C01-6825-CA45-94A1-0E101CEF57EA}" destId="{4407A9AE-83E8-D641-93C7-5D729439A74C}" srcOrd="0" destOrd="0" presId="urn:microsoft.com/office/officeart/2005/8/layout/hierarchy1"/>
    <dgm:cxn modelId="{C1CB7A1C-26EA-5443-BADC-A0CD0C6F4B39}" type="presParOf" srcId="{4407A9AE-83E8-D641-93C7-5D729439A74C}" destId="{A1CA1292-30AC-B645-853B-2814214527A2}" srcOrd="0" destOrd="0" presId="urn:microsoft.com/office/officeart/2005/8/layout/hierarchy1"/>
    <dgm:cxn modelId="{5DA6D5D9-41EE-8B4D-AA73-8B39F1CC3B02}" type="presParOf" srcId="{4407A9AE-83E8-D641-93C7-5D729439A74C}" destId="{70D7B5AB-F2E1-4847-AF92-1E730A01D666}" srcOrd="1" destOrd="0" presId="urn:microsoft.com/office/officeart/2005/8/layout/hierarchy1"/>
    <dgm:cxn modelId="{8F511605-D66A-C94E-A65F-BCDC7B5D69ED}" type="presParOf" srcId="{9D558C01-6825-CA45-94A1-0E101CEF57EA}" destId="{672CE438-0788-C445-9A24-0FA051E0A849}" srcOrd="1" destOrd="0" presId="urn:microsoft.com/office/officeart/2005/8/layout/hierarchy1"/>
    <dgm:cxn modelId="{E552ABBC-09ED-5447-A547-EE27C956372C}" type="presParOf" srcId="{672CE438-0788-C445-9A24-0FA051E0A849}" destId="{422838A7-6FF8-5E4D-A40B-974584A70EA2}" srcOrd="0" destOrd="0" presId="urn:microsoft.com/office/officeart/2005/8/layout/hierarchy1"/>
    <dgm:cxn modelId="{059BBC74-1FD2-1E47-886C-1D5D48602839}" type="presParOf" srcId="{672CE438-0788-C445-9A24-0FA051E0A849}" destId="{1FBC2E40-7F56-B348-B20D-A7F6FCFB52B7}" srcOrd="1" destOrd="0" presId="urn:microsoft.com/office/officeart/2005/8/layout/hierarchy1"/>
    <dgm:cxn modelId="{43CE5953-AF8E-CF45-AD24-B191CF53306D}" type="presParOf" srcId="{1FBC2E40-7F56-B348-B20D-A7F6FCFB52B7}" destId="{2D8674DD-D2BD-7F4F-8B62-4F3AC50E01F8}" srcOrd="0" destOrd="0" presId="urn:microsoft.com/office/officeart/2005/8/layout/hierarchy1"/>
    <dgm:cxn modelId="{B0D0DC7A-5BD0-264C-9F8E-70E320FFCD31}" type="presParOf" srcId="{2D8674DD-D2BD-7F4F-8B62-4F3AC50E01F8}" destId="{6ED619A9-5069-3644-8E98-1E45618BAAA3}" srcOrd="0" destOrd="0" presId="urn:microsoft.com/office/officeart/2005/8/layout/hierarchy1"/>
    <dgm:cxn modelId="{932284D7-0EC6-8A47-A64E-FDAC4ABED9EC}" type="presParOf" srcId="{2D8674DD-D2BD-7F4F-8B62-4F3AC50E01F8}" destId="{F02B9B5B-2127-AE46-8522-774618EDA62B}" srcOrd="1" destOrd="0" presId="urn:microsoft.com/office/officeart/2005/8/layout/hierarchy1"/>
    <dgm:cxn modelId="{BC0E6A7F-6237-6E4F-AC3E-0723A35EAC80}" type="presParOf" srcId="{1FBC2E40-7F56-B348-B20D-A7F6FCFB52B7}" destId="{A7030BB2-3E08-694D-9F8A-35423BB4D11E}" srcOrd="1" destOrd="0" presId="urn:microsoft.com/office/officeart/2005/8/layout/hierarchy1"/>
    <dgm:cxn modelId="{5ABCFC18-76A3-5D4A-BE2A-1B9BA3638DB0}" type="presParOf" srcId="{672CE438-0788-C445-9A24-0FA051E0A849}" destId="{EEF28A05-722B-1047-B7AC-D497F078D245}" srcOrd="2" destOrd="0" presId="urn:microsoft.com/office/officeart/2005/8/layout/hierarchy1"/>
    <dgm:cxn modelId="{5108E598-D6B7-F647-AB80-AD4895E856E5}" type="presParOf" srcId="{672CE438-0788-C445-9A24-0FA051E0A849}" destId="{CD42C52B-6940-9444-AFCF-65DF912C2B79}" srcOrd="3" destOrd="0" presId="urn:microsoft.com/office/officeart/2005/8/layout/hierarchy1"/>
    <dgm:cxn modelId="{E043ACF0-7CF2-F440-8E8D-7F49E7B4C2AA}" type="presParOf" srcId="{CD42C52B-6940-9444-AFCF-65DF912C2B79}" destId="{18580E18-90D0-0344-89F7-4B247E3C5D00}" srcOrd="0" destOrd="0" presId="urn:microsoft.com/office/officeart/2005/8/layout/hierarchy1"/>
    <dgm:cxn modelId="{7EEC3A38-E7B3-0D49-A2CA-DF7B032BD1EA}" type="presParOf" srcId="{18580E18-90D0-0344-89F7-4B247E3C5D00}" destId="{D7C943F0-D5CD-854B-8A42-72A37F99352C}" srcOrd="0" destOrd="0" presId="urn:microsoft.com/office/officeart/2005/8/layout/hierarchy1"/>
    <dgm:cxn modelId="{C5BB55AC-2FB7-384D-B7D4-B7EB02FF5D73}" type="presParOf" srcId="{18580E18-90D0-0344-89F7-4B247E3C5D00}" destId="{D0904012-4670-C74F-8667-1366034A370A}" srcOrd="1" destOrd="0" presId="urn:microsoft.com/office/officeart/2005/8/layout/hierarchy1"/>
    <dgm:cxn modelId="{CE7EACD8-994B-6B45-90F8-397917DEC263}" type="presParOf" srcId="{CD42C52B-6940-9444-AFCF-65DF912C2B79}" destId="{683B97A4-1718-9340-B8BA-33CA0960FE5F}" srcOrd="1" destOrd="0" presId="urn:microsoft.com/office/officeart/2005/8/layout/hierarchy1"/>
    <dgm:cxn modelId="{30146B14-E0C3-0542-8141-9477428DC6CB}" type="presParOf" srcId="{8E9C6312-9C8E-FF4F-823E-F7187E46DD6E}" destId="{709A9561-1A8D-FE41-B4D6-3F2AF0F9D907}" srcOrd="2" destOrd="0" presId="urn:microsoft.com/office/officeart/2005/8/layout/hierarchy1"/>
    <dgm:cxn modelId="{B2DB1E6B-F898-B948-A029-371EEC0019BC}" type="presParOf" srcId="{8E9C6312-9C8E-FF4F-823E-F7187E46DD6E}" destId="{AE83EC45-11DE-8143-A98E-6A7C196D1941}" srcOrd="3" destOrd="0" presId="urn:microsoft.com/office/officeart/2005/8/layout/hierarchy1"/>
    <dgm:cxn modelId="{A8E51020-2BD8-114B-8527-8D39E5B0B2CF}" type="presParOf" srcId="{AE83EC45-11DE-8143-A98E-6A7C196D1941}" destId="{78B0D8D7-D5F6-E942-BD8D-D296A4A59941}" srcOrd="0" destOrd="0" presId="urn:microsoft.com/office/officeart/2005/8/layout/hierarchy1"/>
    <dgm:cxn modelId="{94C95152-6F1E-8B4F-9335-53AEFAD0D1C2}" type="presParOf" srcId="{78B0D8D7-D5F6-E942-BD8D-D296A4A59941}" destId="{84FC5199-EA63-A941-B252-AEC6EA62CEF8}" srcOrd="0" destOrd="0" presId="urn:microsoft.com/office/officeart/2005/8/layout/hierarchy1"/>
    <dgm:cxn modelId="{D3801BD4-FB9F-2F47-B5DD-7F2D24FE90CB}" type="presParOf" srcId="{78B0D8D7-D5F6-E942-BD8D-D296A4A59941}" destId="{B493A6C4-2EE5-4446-AEB5-F6B09EFA20A1}" srcOrd="1" destOrd="0" presId="urn:microsoft.com/office/officeart/2005/8/layout/hierarchy1"/>
    <dgm:cxn modelId="{95CA7B31-0258-9245-9635-CD1D3DC8E09E}" type="presParOf" srcId="{AE83EC45-11DE-8143-A98E-6A7C196D1941}" destId="{9B9D3224-453B-BA44-9B69-ECDC9E225442}" srcOrd="1" destOrd="0" presId="urn:microsoft.com/office/officeart/2005/8/layout/hierarchy1"/>
    <dgm:cxn modelId="{398F5ECB-FCF5-A646-9E17-1C63E090CB1B}" type="presParOf" srcId="{9B9D3224-453B-BA44-9B69-ECDC9E225442}" destId="{D16C65E8-4699-E840-ABB7-7322B4A1C338}" srcOrd="0" destOrd="0" presId="urn:microsoft.com/office/officeart/2005/8/layout/hierarchy1"/>
    <dgm:cxn modelId="{6693EC7F-C0D7-784D-9D5E-AE0552056F0B}" type="presParOf" srcId="{9B9D3224-453B-BA44-9B69-ECDC9E225442}" destId="{6149258A-8C0D-D64A-B8EC-076F7B0A7CA3}" srcOrd="1" destOrd="0" presId="urn:microsoft.com/office/officeart/2005/8/layout/hierarchy1"/>
    <dgm:cxn modelId="{1AD49E33-70FA-B744-96AF-31EE5AD2867E}" type="presParOf" srcId="{6149258A-8C0D-D64A-B8EC-076F7B0A7CA3}" destId="{EB41C088-024C-7645-BADF-FCE1FB1AF72A}" srcOrd="0" destOrd="0" presId="urn:microsoft.com/office/officeart/2005/8/layout/hierarchy1"/>
    <dgm:cxn modelId="{B9C50D4C-B287-B94E-B9BD-0D41D264AABB}" type="presParOf" srcId="{EB41C088-024C-7645-BADF-FCE1FB1AF72A}" destId="{6F22C722-F7A2-6A41-8762-7A009ABC0EE5}" srcOrd="0" destOrd="0" presId="urn:microsoft.com/office/officeart/2005/8/layout/hierarchy1"/>
    <dgm:cxn modelId="{6E436C5D-ADCE-F946-AA69-9F50D0EF3EF8}" type="presParOf" srcId="{EB41C088-024C-7645-BADF-FCE1FB1AF72A}" destId="{DA7A609E-5E51-3847-9368-3F1F1943D461}" srcOrd="1" destOrd="0" presId="urn:microsoft.com/office/officeart/2005/8/layout/hierarchy1"/>
    <dgm:cxn modelId="{13519F9F-D237-4D4F-951B-63B65180AFB7}" type="presParOf" srcId="{6149258A-8C0D-D64A-B8EC-076F7B0A7CA3}" destId="{57D76292-BB0F-5D48-A570-16BB6E220DA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C65E8-4699-E840-ABB7-7322B4A1C338}">
      <dsp:nvSpPr>
        <dsp:cNvPr id="0" name=""/>
        <dsp:cNvSpPr/>
      </dsp:nvSpPr>
      <dsp:spPr>
        <a:xfrm>
          <a:off x="4830633" y="2446862"/>
          <a:ext cx="91440" cy="456568"/>
        </a:xfrm>
        <a:custGeom>
          <a:avLst/>
          <a:gdLst/>
          <a:ahLst/>
          <a:cxnLst/>
          <a:rect l="0" t="0" r="0" b="0"/>
          <a:pathLst>
            <a:path>
              <a:moveTo>
                <a:pt x="45720" y="0"/>
              </a:moveTo>
              <a:lnTo>
                <a:pt x="45720" y="311388"/>
              </a:lnTo>
              <a:lnTo>
                <a:pt x="58304" y="311388"/>
              </a:lnTo>
              <a:lnTo>
                <a:pt x="58304" y="456568"/>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709A9561-1A8D-FE41-B4D6-3F2AF0F9D907}">
      <dsp:nvSpPr>
        <dsp:cNvPr id="0" name=""/>
        <dsp:cNvSpPr/>
      </dsp:nvSpPr>
      <dsp:spPr>
        <a:xfrm>
          <a:off x="3439790" y="995933"/>
          <a:ext cx="1436563" cy="455782"/>
        </a:xfrm>
        <a:custGeom>
          <a:avLst/>
          <a:gdLst/>
          <a:ahLst/>
          <a:cxnLst/>
          <a:rect l="0" t="0" r="0" b="0"/>
          <a:pathLst>
            <a:path>
              <a:moveTo>
                <a:pt x="0" y="0"/>
              </a:moveTo>
              <a:lnTo>
                <a:pt x="0" y="310602"/>
              </a:lnTo>
              <a:lnTo>
                <a:pt x="1436563" y="310602"/>
              </a:lnTo>
              <a:lnTo>
                <a:pt x="1436563" y="455782"/>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EF28A05-722B-1047-B7AC-D497F078D245}">
      <dsp:nvSpPr>
        <dsp:cNvPr id="0" name=""/>
        <dsp:cNvSpPr/>
      </dsp:nvSpPr>
      <dsp:spPr>
        <a:xfrm>
          <a:off x="2003226" y="2446862"/>
          <a:ext cx="957708" cy="455782"/>
        </a:xfrm>
        <a:custGeom>
          <a:avLst/>
          <a:gdLst/>
          <a:ahLst/>
          <a:cxnLst/>
          <a:rect l="0" t="0" r="0" b="0"/>
          <a:pathLst>
            <a:path>
              <a:moveTo>
                <a:pt x="0" y="0"/>
              </a:moveTo>
              <a:lnTo>
                <a:pt x="0" y="310602"/>
              </a:lnTo>
              <a:lnTo>
                <a:pt x="957708" y="310602"/>
              </a:lnTo>
              <a:lnTo>
                <a:pt x="957708" y="455782"/>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422838A7-6FF8-5E4D-A40B-974584A70EA2}">
      <dsp:nvSpPr>
        <dsp:cNvPr id="0" name=""/>
        <dsp:cNvSpPr/>
      </dsp:nvSpPr>
      <dsp:spPr>
        <a:xfrm>
          <a:off x="1045517" y="2446862"/>
          <a:ext cx="957708" cy="455782"/>
        </a:xfrm>
        <a:custGeom>
          <a:avLst/>
          <a:gdLst/>
          <a:ahLst/>
          <a:cxnLst/>
          <a:rect l="0" t="0" r="0" b="0"/>
          <a:pathLst>
            <a:path>
              <a:moveTo>
                <a:pt x="957708" y="0"/>
              </a:moveTo>
              <a:lnTo>
                <a:pt x="957708" y="310602"/>
              </a:lnTo>
              <a:lnTo>
                <a:pt x="0" y="310602"/>
              </a:lnTo>
              <a:lnTo>
                <a:pt x="0" y="455782"/>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BB0ECCA1-7076-9649-A9D3-666156C7BCEA}">
      <dsp:nvSpPr>
        <dsp:cNvPr id="0" name=""/>
        <dsp:cNvSpPr/>
      </dsp:nvSpPr>
      <dsp:spPr>
        <a:xfrm>
          <a:off x="2003226" y="995933"/>
          <a:ext cx="1436563" cy="455782"/>
        </a:xfrm>
        <a:custGeom>
          <a:avLst/>
          <a:gdLst/>
          <a:ahLst/>
          <a:cxnLst/>
          <a:rect l="0" t="0" r="0" b="0"/>
          <a:pathLst>
            <a:path>
              <a:moveTo>
                <a:pt x="1436563" y="0"/>
              </a:moveTo>
              <a:lnTo>
                <a:pt x="1436563" y="310602"/>
              </a:lnTo>
              <a:lnTo>
                <a:pt x="0" y="310602"/>
              </a:lnTo>
              <a:lnTo>
                <a:pt x="0" y="455782"/>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D62B7AA-B587-EC4F-8AD9-79D3E2CCFE76}">
      <dsp:nvSpPr>
        <dsp:cNvPr id="0" name=""/>
        <dsp:cNvSpPr/>
      </dsp:nvSpPr>
      <dsp:spPr>
        <a:xfrm>
          <a:off x="2656209" y="786"/>
          <a:ext cx="1567160" cy="995146"/>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60C9326-D8A4-F64C-9C6D-BE53C958C5E2}">
      <dsp:nvSpPr>
        <dsp:cNvPr id="0" name=""/>
        <dsp:cNvSpPr/>
      </dsp:nvSpPr>
      <dsp:spPr>
        <a:xfrm>
          <a:off x="2830338" y="166208"/>
          <a:ext cx="1567160" cy="99514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Multiple Nodules</a:t>
          </a:r>
          <a:endParaRPr lang="en-US" sz="1900" kern="1200" dirty="0"/>
        </a:p>
      </dsp:txBody>
      <dsp:txXfrm>
        <a:off x="2859485" y="195355"/>
        <a:ext cx="1508866" cy="936852"/>
      </dsp:txXfrm>
    </dsp:sp>
    <dsp:sp modelId="{A1CA1292-30AC-B645-853B-2814214527A2}">
      <dsp:nvSpPr>
        <dsp:cNvPr id="0" name=""/>
        <dsp:cNvSpPr/>
      </dsp:nvSpPr>
      <dsp:spPr>
        <a:xfrm>
          <a:off x="1219646" y="1451715"/>
          <a:ext cx="1567160" cy="995146"/>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0D7B5AB-F2E1-4847-AF92-1E730A01D666}">
      <dsp:nvSpPr>
        <dsp:cNvPr id="0" name=""/>
        <dsp:cNvSpPr/>
      </dsp:nvSpPr>
      <dsp:spPr>
        <a:xfrm>
          <a:off x="1393775" y="1617137"/>
          <a:ext cx="1567160" cy="99514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Pleural nodules</a:t>
          </a:r>
          <a:endParaRPr lang="en-US" sz="1900" kern="1200" dirty="0"/>
        </a:p>
      </dsp:txBody>
      <dsp:txXfrm>
        <a:off x="1422922" y="1646284"/>
        <a:ext cx="1508866" cy="936852"/>
      </dsp:txXfrm>
    </dsp:sp>
    <dsp:sp modelId="{6ED619A9-5069-3644-8E98-1E45618BAAA3}">
      <dsp:nvSpPr>
        <dsp:cNvPr id="0" name=""/>
        <dsp:cNvSpPr/>
      </dsp:nvSpPr>
      <dsp:spPr>
        <a:xfrm>
          <a:off x="261937" y="2902644"/>
          <a:ext cx="1567160" cy="995146"/>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02B9B5B-2127-AE46-8522-774618EDA62B}">
      <dsp:nvSpPr>
        <dsp:cNvPr id="0" name=""/>
        <dsp:cNvSpPr/>
      </dsp:nvSpPr>
      <dsp:spPr>
        <a:xfrm>
          <a:off x="436066" y="3068066"/>
          <a:ext cx="1567160" cy="99514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err="1" smtClean="0"/>
            <a:t>Perilymphatic</a:t>
          </a:r>
          <a:endParaRPr lang="en-US" sz="1900" kern="1200" dirty="0"/>
        </a:p>
      </dsp:txBody>
      <dsp:txXfrm>
        <a:off x="465213" y="3097213"/>
        <a:ext cx="1508866" cy="936852"/>
      </dsp:txXfrm>
    </dsp:sp>
    <dsp:sp modelId="{D7C943F0-D5CD-854B-8A42-72A37F99352C}">
      <dsp:nvSpPr>
        <dsp:cNvPr id="0" name=""/>
        <dsp:cNvSpPr/>
      </dsp:nvSpPr>
      <dsp:spPr>
        <a:xfrm>
          <a:off x="2177355" y="2902644"/>
          <a:ext cx="1567160" cy="995146"/>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0904012-4670-C74F-8667-1366034A370A}">
      <dsp:nvSpPr>
        <dsp:cNvPr id="0" name=""/>
        <dsp:cNvSpPr/>
      </dsp:nvSpPr>
      <dsp:spPr>
        <a:xfrm>
          <a:off x="2351484" y="3068066"/>
          <a:ext cx="1567160" cy="99514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Random</a:t>
          </a:r>
          <a:endParaRPr lang="en-US" sz="1900" kern="1200" dirty="0"/>
        </a:p>
      </dsp:txBody>
      <dsp:txXfrm>
        <a:off x="2380631" y="3097213"/>
        <a:ext cx="1508866" cy="936852"/>
      </dsp:txXfrm>
    </dsp:sp>
    <dsp:sp modelId="{84FC5199-EA63-A941-B252-AEC6EA62CEF8}">
      <dsp:nvSpPr>
        <dsp:cNvPr id="0" name=""/>
        <dsp:cNvSpPr/>
      </dsp:nvSpPr>
      <dsp:spPr>
        <a:xfrm>
          <a:off x="4092773" y="1451715"/>
          <a:ext cx="1567160" cy="995146"/>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493A6C4-2EE5-4446-AEB5-F6B09EFA20A1}">
      <dsp:nvSpPr>
        <dsp:cNvPr id="0" name=""/>
        <dsp:cNvSpPr/>
      </dsp:nvSpPr>
      <dsp:spPr>
        <a:xfrm>
          <a:off x="4266902" y="1617137"/>
          <a:ext cx="1567160" cy="99514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No pleural nodules</a:t>
          </a:r>
          <a:endParaRPr lang="en-US" sz="1900" kern="1200" dirty="0"/>
        </a:p>
      </dsp:txBody>
      <dsp:txXfrm>
        <a:off x="4296049" y="1646284"/>
        <a:ext cx="1508866" cy="936852"/>
      </dsp:txXfrm>
    </dsp:sp>
    <dsp:sp modelId="{6F22C722-F7A2-6A41-8762-7A009ABC0EE5}">
      <dsp:nvSpPr>
        <dsp:cNvPr id="0" name=""/>
        <dsp:cNvSpPr/>
      </dsp:nvSpPr>
      <dsp:spPr>
        <a:xfrm>
          <a:off x="4105357" y="2903430"/>
          <a:ext cx="1567160" cy="995146"/>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A7A609E-5E51-3847-9368-3F1F1943D461}">
      <dsp:nvSpPr>
        <dsp:cNvPr id="0" name=""/>
        <dsp:cNvSpPr/>
      </dsp:nvSpPr>
      <dsp:spPr>
        <a:xfrm>
          <a:off x="4279486" y="3068853"/>
          <a:ext cx="1567160" cy="99514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err="1" smtClean="0"/>
            <a:t>Centrilobular</a:t>
          </a:r>
          <a:endParaRPr lang="en-US" sz="1900" kern="1200" dirty="0"/>
        </a:p>
      </dsp:txBody>
      <dsp:txXfrm>
        <a:off x="4308633" y="3098000"/>
        <a:ext cx="1508866" cy="9368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2719D4-8279-3948-B4E2-4DDD4099A72F}" type="datetimeFigureOut">
              <a:rPr lang="en-US" smtClean="0"/>
              <a:t>11/13/12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17961C-4CBD-2E48-9E10-404834EEFB54}" type="slidenum">
              <a:rPr lang="en-US" smtClean="0"/>
              <a:t>‹#›</a:t>
            </a:fld>
            <a:endParaRPr lang="en-US"/>
          </a:p>
        </p:txBody>
      </p:sp>
    </p:spTree>
    <p:extLst>
      <p:ext uri="{BB962C8B-B14F-4D97-AF65-F5344CB8AC3E}">
        <p14:creationId xmlns:p14="http://schemas.microsoft.com/office/powerpoint/2010/main" val="18991229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7961C-4CBD-2E48-9E10-404834EEFB54}" type="slidenum">
              <a:rPr lang="en-US" smtClean="0"/>
              <a:t>30</a:t>
            </a:fld>
            <a:endParaRPr lang="en-US"/>
          </a:p>
        </p:txBody>
      </p:sp>
    </p:spTree>
    <p:extLst>
      <p:ext uri="{BB962C8B-B14F-4D97-AF65-F5344CB8AC3E}">
        <p14:creationId xmlns:p14="http://schemas.microsoft.com/office/powerpoint/2010/main" val="4068151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7961C-4CBD-2E48-9E10-404834EEFB54}" type="slidenum">
              <a:rPr lang="en-US" smtClean="0"/>
              <a:t>66</a:t>
            </a:fld>
            <a:endParaRPr lang="en-US"/>
          </a:p>
        </p:txBody>
      </p:sp>
    </p:spTree>
    <p:extLst>
      <p:ext uri="{BB962C8B-B14F-4D97-AF65-F5344CB8AC3E}">
        <p14:creationId xmlns:p14="http://schemas.microsoft.com/office/powerpoint/2010/main" val="2349121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D67B21-DBCE-0E4F-A9E1-E0AA7514150D}" type="datetimeFigureOut">
              <a:rPr lang="en-US" smtClean="0"/>
              <a:t>11/13/12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EB2CC-E4E1-E144-BA36-D2BE3B3DADA1}" type="slidenum">
              <a:rPr lang="en-US" smtClean="0"/>
              <a:t>‹#›</a:t>
            </a:fld>
            <a:endParaRPr lang="en-US"/>
          </a:p>
        </p:txBody>
      </p:sp>
    </p:spTree>
    <p:extLst>
      <p:ext uri="{BB962C8B-B14F-4D97-AF65-F5344CB8AC3E}">
        <p14:creationId xmlns:p14="http://schemas.microsoft.com/office/powerpoint/2010/main" val="358004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D67B21-DBCE-0E4F-A9E1-E0AA7514150D}" type="datetimeFigureOut">
              <a:rPr lang="en-US" smtClean="0"/>
              <a:t>11/13/12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EB2CC-E4E1-E144-BA36-D2BE3B3DADA1}" type="slidenum">
              <a:rPr lang="en-US" smtClean="0"/>
              <a:t>‹#›</a:t>
            </a:fld>
            <a:endParaRPr lang="en-US"/>
          </a:p>
        </p:txBody>
      </p:sp>
    </p:spTree>
    <p:extLst>
      <p:ext uri="{BB962C8B-B14F-4D97-AF65-F5344CB8AC3E}">
        <p14:creationId xmlns:p14="http://schemas.microsoft.com/office/powerpoint/2010/main" val="1378026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D67B21-DBCE-0E4F-A9E1-E0AA7514150D}" type="datetimeFigureOut">
              <a:rPr lang="en-US" smtClean="0"/>
              <a:t>11/13/12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EB2CC-E4E1-E144-BA36-D2BE3B3DADA1}" type="slidenum">
              <a:rPr lang="en-US" smtClean="0"/>
              <a:t>‹#›</a:t>
            </a:fld>
            <a:endParaRPr lang="en-US"/>
          </a:p>
        </p:txBody>
      </p:sp>
    </p:spTree>
    <p:extLst>
      <p:ext uri="{BB962C8B-B14F-4D97-AF65-F5344CB8AC3E}">
        <p14:creationId xmlns:p14="http://schemas.microsoft.com/office/powerpoint/2010/main" val="2172166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D67B21-DBCE-0E4F-A9E1-E0AA7514150D}" type="datetimeFigureOut">
              <a:rPr lang="en-US" smtClean="0"/>
              <a:t>11/13/12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EB2CC-E4E1-E144-BA36-D2BE3B3DADA1}" type="slidenum">
              <a:rPr lang="en-US" smtClean="0"/>
              <a:t>‹#›</a:t>
            </a:fld>
            <a:endParaRPr lang="en-US"/>
          </a:p>
        </p:txBody>
      </p:sp>
    </p:spTree>
    <p:extLst>
      <p:ext uri="{BB962C8B-B14F-4D97-AF65-F5344CB8AC3E}">
        <p14:creationId xmlns:p14="http://schemas.microsoft.com/office/powerpoint/2010/main" val="1963176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D67B21-DBCE-0E4F-A9E1-E0AA7514150D}" type="datetimeFigureOut">
              <a:rPr lang="en-US" smtClean="0"/>
              <a:t>11/13/12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EB2CC-E4E1-E144-BA36-D2BE3B3DADA1}" type="slidenum">
              <a:rPr lang="en-US" smtClean="0"/>
              <a:t>‹#›</a:t>
            </a:fld>
            <a:endParaRPr lang="en-US"/>
          </a:p>
        </p:txBody>
      </p:sp>
    </p:spTree>
    <p:extLst>
      <p:ext uri="{BB962C8B-B14F-4D97-AF65-F5344CB8AC3E}">
        <p14:creationId xmlns:p14="http://schemas.microsoft.com/office/powerpoint/2010/main" val="671962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D67B21-DBCE-0E4F-A9E1-E0AA7514150D}" type="datetimeFigureOut">
              <a:rPr lang="en-US" smtClean="0"/>
              <a:t>11/13/12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5EB2CC-E4E1-E144-BA36-D2BE3B3DADA1}" type="slidenum">
              <a:rPr lang="en-US" smtClean="0"/>
              <a:t>‹#›</a:t>
            </a:fld>
            <a:endParaRPr lang="en-US"/>
          </a:p>
        </p:txBody>
      </p:sp>
    </p:spTree>
    <p:extLst>
      <p:ext uri="{BB962C8B-B14F-4D97-AF65-F5344CB8AC3E}">
        <p14:creationId xmlns:p14="http://schemas.microsoft.com/office/powerpoint/2010/main" val="1368188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D67B21-DBCE-0E4F-A9E1-E0AA7514150D}" type="datetimeFigureOut">
              <a:rPr lang="en-US" smtClean="0"/>
              <a:t>11/13/12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5EB2CC-E4E1-E144-BA36-D2BE3B3DADA1}" type="slidenum">
              <a:rPr lang="en-US" smtClean="0"/>
              <a:t>‹#›</a:t>
            </a:fld>
            <a:endParaRPr lang="en-US"/>
          </a:p>
        </p:txBody>
      </p:sp>
    </p:spTree>
    <p:extLst>
      <p:ext uri="{BB962C8B-B14F-4D97-AF65-F5344CB8AC3E}">
        <p14:creationId xmlns:p14="http://schemas.microsoft.com/office/powerpoint/2010/main" val="3264629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D67B21-DBCE-0E4F-A9E1-E0AA7514150D}" type="datetimeFigureOut">
              <a:rPr lang="en-US" smtClean="0"/>
              <a:t>11/13/12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5EB2CC-E4E1-E144-BA36-D2BE3B3DADA1}" type="slidenum">
              <a:rPr lang="en-US" smtClean="0"/>
              <a:t>‹#›</a:t>
            </a:fld>
            <a:endParaRPr lang="en-US"/>
          </a:p>
        </p:txBody>
      </p:sp>
    </p:spTree>
    <p:extLst>
      <p:ext uri="{BB962C8B-B14F-4D97-AF65-F5344CB8AC3E}">
        <p14:creationId xmlns:p14="http://schemas.microsoft.com/office/powerpoint/2010/main" val="398148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D67B21-DBCE-0E4F-A9E1-E0AA7514150D}" type="datetimeFigureOut">
              <a:rPr lang="en-US" smtClean="0"/>
              <a:t>11/13/12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5EB2CC-E4E1-E144-BA36-D2BE3B3DADA1}" type="slidenum">
              <a:rPr lang="en-US" smtClean="0"/>
              <a:t>‹#›</a:t>
            </a:fld>
            <a:endParaRPr lang="en-US"/>
          </a:p>
        </p:txBody>
      </p:sp>
    </p:spTree>
    <p:extLst>
      <p:ext uri="{BB962C8B-B14F-4D97-AF65-F5344CB8AC3E}">
        <p14:creationId xmlns:p14="http://schemas.microsoft.com/office/powerpoint/2010/main" val="3392941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D67B21-DBCE-0E4F-A9E1-E0AA7514150D}" type="datetimeFigureOut">
              <a:rPr lang="en-US" smtClean="0"/>
              <a:t>11/13/12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5EB2CC-E4E1-E144-BA36-D2BE3B3DADA1}" type="slidenum">
              <a:rPr lang="en-US" smtClean="0"/>
              <a:t>‹#›</a:t>
            </a:fld>
            <a:endParaRPr lang="en-US"/>
          </a:p>
        </p:txBody>
      </p:sp>
    </p:spTree>
    <p:extLst>
      <p:ext uri="{BB962C8B-B14F-4D97-AF65-F5344CB8AC3E}">
        <p14:creationId xmlns:p14="http://schemas.microsoft.com/office/powerpoint/2010/main" val="54565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D67B21-DBCE-0E4F-A9E1-E0AA7514150D}" type="datetimeFigureOut">
              <a:rPr lang="en-US" smtClean="0"/>
              <a:t>11/13/12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5EB2CC-E4E1-E144-BA36-D2BE3B3DADA1}" type="slidenum">
              <a:rPr lang="en-US" smtClean="0"/>
              <a:t>‹#›</a:t>
            </a:fld>
            <a:endParaRPr lang="en-US"/>
          </a:p>
        </p:txBody>
      </p:sp>
    </p:spTree>
    <p:extLst>
      <p:ext uri="{BB962C8B-B14F-4D97-AF65-F5344CB8AC3E}">
        <p14:creationId xmlns:p14="http://schemas.microsoft.com/office/powerpoint/2010/main" val="42583585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67B21-DBCE-0E4F-A9E1-E0AA7514150D}" type="datetimeFigureOut">
              <a:rPr lang="en-US" smtClean="0"/>
              <a:t>11/13/12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5EB2CC-E4E1-E144-BA36-D2BE3B3DADA1}" type="slidenum">
              <a:rPr lang="en-US" smtClean="0"/>
              <a:t>‹#›</a:t>
            </a:fld>
            <a:endParaRPr lang="en-US"/>
          </a:p>
        </p:txBody>
      </p:sp>
    </p:spTree>
    <p:extLst>
      <p:ext uri="{BB962C8B-B14F-4D97-AF65-F5344CB8AC3E}">
        <p14:creationId xmlns:p14="http://schemas.microsoft.com/office/powerpoint/2010/main" val="4188164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4.jpeg"/><Relationship Id="rId5"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gi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 Id="rId3" Type="http://schemas.openxmlformats.org/officeDocument/2006/relationships/image" Target="../media/image40.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Chest Radiology Basics</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82440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Reasons to </a:t>
            </a:r>
            <a:r>
              <a:rPr lang="en-US" u="sng" dirty="0" smtClean="0"/>
              <a:t>not</a:t>
            </a:r>
            <a:r>
              <a:rPr lang="en-US" dirty="0" smtClean="0"/>
              <a:t> give Gad</a:t>
            </a:r>
            <a:br>
              <a:rPr lang="en-US" dirty="0" smtClean="0"/>
            </a:br>
            <a:r>
              <a:rPr lang="en-US" dirty="0" smtClean="0"/>
              <a:t>VA guidelines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Prior </a:t>
            </a:r>
            <a:r>
              <a:rPr lang="en-US" dirty="0"/>
              <a:t>allergic reaction to gadolinium requiring pretreatment.</a:t>
            </a:r>
          </a:p>
          <a:p>
            <a:r>
              <a:rPr lang="en-US" dirty="0" smtClean="0"/>
              <a:t>Prior </a:t>
            </a:r>
            <a:r>
              <a:rPr lang="en-US" dirty="0"/>
              <a:t>allergic reaction to iodinated contrast, and no prior gadolinium injection so that cross sensitivity is unknown.</a:t>
            </a:r>
          </a:p>
          <a:p>
            <a:r>
              <a:rPr lang="en-US" dirty="0" smtClean="0"/>
              <a:t>Patients </a:t>
            </a:r>
            <a:r>
              <a:rPr lang="en-US" dirty="0"/>
              <a:t>with </a:t>
            </a:r>
            <a:r>
              <a:rPr lang="en-US" dirty="0" err="1"/>
              <a:t>eGFR</a:t>
            </a:r>
            <a:r>
              <a:rPr lang="en-US" dirty="0"/>
              <a:t> &lt; 30.</a:t>
            </a:r>
          </a:p>
          <a:p>
            <a:r>
              <a:rPr lang="en-US" dirty="0" smtClean="0"/>
              <a:t>Patients </a:t>
            </a:r>
            <a:r>
              <a:rPr lang="en-US" dirty="0"/>
              <a:t>with </a:t>
            </a:r>
            <a:r>
              <a:rPr lang="en-US" dirty="0" err="1"/>
              <a:t>Nephrogenic</a:t>
            </a:r>
            <a:r>
              <a:rPr lang="en-US" dirty="0"/>
              <a:t> Systemic Fibrosis and </a:t>
            </a:r>
            <a:r>
              <a:rPr lang="en-US" dirty="0" err="1"/>
              <a:t>Nephrogenic</a:t>
            </a:r>
            <a:r>
              <a:rPr lang="en-US" dirty="0"/>
              <a:t> </a:t>
            </a:r>
            <a:r>
              <a:rPr lang="en-US" dirty="0" err="1"/>
              <a:t>Fibrosing</a:t>
            </a:r>
            <a:r>
              <a:rPr lang="en-US" dirty="0"/>
              <a:t> </a:t>
            </a:r>
            <a:r>
              <a:rPr lang="en-US" dirty="0" err="1"/>
              <a:t>Dermopathy</a:t>
            </a:r>
            <a:r>
              <a:rPr lang="en-US" dirty="0"/>
              <a:t> (NSF/ NFD).</a:t>
            </a:r>
          </a:p>
          <a:p>
            <a:r>
              <a:rPr lang="en-US" dirty="0" smtClean="0"/>
              <a:t>Patients </a:t>
            </a:r>
            <a:r>
              <a:rPr lang="en-US" dirty="0"/>
              <a:t>with ESRD.</a:t>
            </a:r>
          </a:p>
          <a:p>
            <a:r>
              <a:rPr lang="en-US" dirty="0" smtClean="0"/>
              <a:t>Patients </a:t>
            </a:r>
            <a:r>
              <a:rPr lang="en-US" dirty="0"/>
              <a:t>with acute kidney injury and/or significant liver disease.</a:t>
            </a:r>
          </a:p>
          <a:p>
            <a:r>
              <a:rPr lang="en-US" dirty="0" smtClean="0"/>
              <a:t>Patients </a:t>
            </a:r>
            <a:r>
              <a:rPr lang="en-US" dirty="0"/>
              <a:t>with kidney or liver transplant.	</a:t>
            </a:r>
          </a:p>
          <a:p>
            <a:endParaRPr lang="en-US" dirty="0"/>
          </a:p>
        </p:txBody>
      </p:sp>
    </p:spTree>
    <p:extLst>
      <p:ext uri="{BB962C8B-B14F-4D97-AF65-F5344CB8AC3E}">
        <p14:creationId xmlns:p14="http://schemas.microsoft.com/office/powerpoint/2010/main" val="39004967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a:t>
            </a:r>
            <a:r>
              <a:rPr lang="en-US" dirty="0" smtClean="0"/>
              <a:t>	</a:t>
            </a:r>
            <a:endParaRPr lang="en-US" dirty="0"/>
          </a:p>
        </p:txBody>
      </p:sp>
      <p:sp>
        <p:nvSpPr>
          <p:cNvPr id="3" name="Content Placeholder 2"/>
          <p:cNvSpPr>
            <a:spLocks noGrp="1"/>
          </p:cNvSpPr>
          <p:nvPr>
            <p:ph idx="1"/>
          </p:nvPr>
        </p:nvSpPr>
        <p:spPr/>
        <p:txBody>
          <a:bodyPr/>
          <a:lstStyle/>
          <a:p>
            <a:r>
              <a:rPr lang="en-US" dirty="0" smtClean="0"/>
              <a:t>You’ll be starting out with chest radiographs, so learn the CXR anatomy really well</a:t>
            </a:r>
            <a:r>
              <a:rPr lang="en-US" dirty="0" smtClean="0"/>
              <a:t>.</a:t>
            </a:r>
          </a:p>
          <a:p>
            <a:r>
              <a:rPr lang="en-US" dirty="0"/>
              <a:t>Obviously look over the thoracic anatomy (Netters, Grants, </a:t>
            </a:r>
            <a:r>
              <a:rPr lang="en-US" dirty="0" err="1"/>
              <a:t>radprimer</a:t>
            </a:r>
            <a:r>
              <a:rPr lang="en-US" dirty="0"/>
              <a:t>, </a:t>
            </a:r>
            <a:r>
              <a:rPr lang="en-US" dirty="0" err="1"/>
              <a:t>statdx</a:t>
            </a:r>
            <a:r>
              <a:rPr lang="en-US" dirty="0"/>
              <a:t>)</a:t>
            </a:r>
          </a:p>
          <a:p>
            <a:r>
              <a:rPr lang="en-US" dirty="0"/>
              <a:t>CT thorax often extends from the lower neck to the upper poles of the kidneys</a:t>
            </a:r>
          </a:p>
          <a:p>
            <a:endParaRPr lang="en-US" dirty="0"/>
          </a:p>
        </p:txBody>
      </p:sp>
    </p:spTree>
    <p:extLst>
      <p:ext uri="{BB962C8B-B14F-4D97-AF65-F5344CB8AC3E}">
        <p14:creationId xmlns:p14="http://schemas.microsoft.com/office/powerpoint/2010/main" val="21681672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Mediastinal</a:t>
            </a:r>
            <a:r>
              <a:rPr lang="en-US" dirty="0" smtClean="0"/>
              <a:t> structures</a:t>
            </a:r>
            <a:endParaRPr lang="en-US" dirty="0"/>
          </a:p>
        </p:txBody>
      </p:sp>
      <p:pic>
        <p:nvPicPr>
          <p:cNvPr id="3" name="Picture 2" descr="Relations_of_the_aorta,_trachea,_esophagus_and_other_heart_structur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1" y="1603513"/>
            <a:ext cx="6473650" cy="5096278"/>
          </a:xfrm>
          <a:prstGeom prst="rect">
            <a:avLst/>
          </a:prstGeom>
        </p:spPr>
      </p:pic>
    </p:spTree>
    <p:extLst>
      <p:ext uri="{BB962C8B-B14F-4D97-AF65-F5344CB8AC3E}">
        <p14:creationId xmlns:p14="http://schemas.microsoft.com/office/powerpoint/2010/main" val="847979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Ribs</a:t>
            </a:r>
            <a:endParaRPr lang="en-US" dirty="0"/>
          </a:p>
        </p:txBody>
      </p:sp>
      <p:pic>
        <p:nvPicPr>
          <p:cNvPr id="4" name="Picture 3" descr="rib ca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8276" y="1417638"/>
            <a:ext cx="3953330" cy="5440362"/>
          </a:xfrm>
          <a:prstGeom prst="rect">
            <a:avLst/>
          </a:prstGeom>
        </p:spPr>
      </p:pic>
    </p:spTree>
    <p:extLst>
      <p:ext uri="{BB962C8B-B14F-4D97-AF65-F5344CB8AC3E}">
        <p14:creationId xmlns:p14="http://schemas.microsoft.com/office/powerpoint/2010/main" val="2588200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Sternum</a:t>
            </a:r>
            <a:endParaRPr lang="en-US" dirty="0"/>
          </a:p>
        </p:txBody>
      </p:sp>
      <p:pic>
        <p:nvPicPr>
          <p:cNvPr id="3" name="Picture 2" descr="sternum.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3643" y="1672524"/>
            <a:ext cx="4196247" cy="5185476"/>
          </a:xfrm>
          <a:prstGeom prst="rect">
            <a:avLst/>
          </a:prstGeom>
        </p:spPr>
      </p:pic>
    </p:spTree>
    <p:extLst>
      <p:ext uri="{BB962C8B-B14F-4D97-AF65-F5344CB8AC3E}">
        <p14:creationId xmlns:p14="http://schemas.microsoft.com/office/powerpoint/2010/main" val="2882817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Shoulder</a:t>
            </a:r>
            <a:endParaRPr lang="en-US" dirty="0"/>
          </a:p>
        </p:txBody>
      </p:sp>
      <p:pic>
        <p:nvPicPr>
          <p:cNvPr id="3" name="Picture 2" descr="shoulder joint.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7780" y="1318396"/>
            <a:ext cx="4778185" cy="5285603"/>
          </a:xfrm>
          <a:prstGeom prst="rect">
            <a:avLst/>
          </a:prstGeom>
        </p:spPr>
      </p:pic>
    </p:spTree>
    <p:extLst>
      <p:ext uri="{BB962C8B-B14F-4D97-AF65-F5344CB8AC3E}">
        <p14:creationId xmlns:p14="http://schemas.microsoft.com/office/powerpoint/2010/main" val="329199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Costochondral</a:t>
            </a:r>
            <a:r>
              <a:rPr lang="en-US" dirty="0" smtClean="0"/>
              <a:t> Junction</a:t>
            </a:r>
            <a:endParaRPr lang="en-US" dirty="0"/>
          </a:p>
        </p:txBody>
      </p:sp>
      <p:pic>
        <p:nvPicPr>
          <p:cNvPr id="3" name="Picture 2" descr="manubrium.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578544"/>
            <a:ext cx="7620000" cy="4152900"/>
          </a:xfrm>
          <a:prstGeom prst="rect">
            <a:avLst/>
          </a:prstGeom>
        </p:spPr>
      </p:pic>
    </p:spTree>
    <p:extLst>
      <p:ext uri="{BB962C8B-B14F-4D97-AF65-F5344CB8AC3E}">
        <p14:creationId xmlns:p14="http://schemas.microsoft.com/office/powerpoint/2010/main" val="329199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Thoracic Aorta</a:t>
            </a:r>
            <a:endParaRPr lang="en-US" dirty="0"/>
          </a:p>
        </p:txBody>
      </p:sp>
      <p:pic>
        <p:nvPicPr>
          <p:cNvPr id="3" name="Picture 2" descr="lateral chest.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8573" y="1467038"/>
            <a:ext cx="3883046" cy="5390962"/>
          </a:xfrm>
          <a:prstGeom prst="rect">
            <a:avLst/>
          </a:prstGeom>
        </p:spPr>
      </p:pic>
    </p:spTree>
    <p:extLst>
      <p:ext uri="{BB962C8B-B14F-4D97-AF65-F5344CB8AC3E}">
        <p14:creationId xmlns:p14="http://schemas.microsoft.com/office/powerpoint/2010/main" val="329199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Heart</a:t>
            </a:r>
            <a:endParaRPr lang="en-US" dirty="0"/>
          </a:p>
        </p:txBody>
      </p:sp>
      <p:pic>
        <p:nvPicPr>
          <p:cNvPr id="3" name="Picture 2" descr="frontal chest.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4012" y="1467716"/>
            <a:ext cx="5528496" cy="5390284"/>
          </a:xfrm>
          <a:prstGeom prst="rect">
            <a:avLst/>
          </a:prstGeom>
        </p:spPr>
      </p:pic>
    </p:spTree>
    <p:extLst>
      <p:ext uri="{BB962C8B-B14F-4D97-AF65-F5344CB8AC3E}">
        <p14:creationId xmlns:p14="http://schemas.microsoft.com/office/powerpoint/2010/main" val="329199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Posterior Heart</a:t>
            </a:r>
            <a:endParaRPr lang="en-US" dirty="0"/>
          </a:p>
        </p:txBody>
      </p:sp>
      <p:pic>
        <p:nvPicPr>
          <p:cNvPr id="3" name="Picture 2" descr="coronary sinu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4583" y="1677726"/>
            <a:ext cx="5913555" cy="5180274"/>
          </a:xfrm>
          <a:prstGeom prst="rect">
            <a:avLst/>
          </a:prstGeom>
        </p:spPr>
      </p:pic>
    </p:spTree>
    <p:extLst>
      <p:ext uri="{BB962C8B-B14F-4D97-AF65-F5344CB8AC3E}">
        <p14:creationId xmlns:p14="http://schemas.microsoft.com/office/powerpoint/2010/main" val="329199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 Knowledge</a:t>
            </a:r>
            <a:endParaRPr lang="en-US" dirty="0"/>
          </a:p>
        </p:txBody>
      </p:sp>
      <p:sp>
        <p:nvSpPr>
          <p:cNvPr id="3" name="Content Placeholder 2"/>
          <p:cNvSpPr>
            <a:spLocks noGrp="1"/>
          </p:cNvSpPr>
          <p:nvPr>
            <p:ph idx="1"/>
          </p:nvPr>
        </p:nvSpPr>
        <p:spPr/>
        <p:txBody>
          <a:bodyPr>
            <a:noAutofit/>
          </a:bodyPr>
          <a:lstStyle/>
          <a:p>
            <a:r>
              <a:rPr lang="en-US" sz="1600" dirty="0" smtClean="0"/>
              <a:t>Learn </a:t>
            </a:r>
            <a:r>
              <a:rPr lang="en-US" sz="1600" dirty="0"/>
              <a:t>normal </a:t>
            </a:r>
            <a:r>
              <a:rPr lang="en-US" sz="1600" dirty="0" err="1"/>
              <a:t>mediastinal</a:t>
            </a:r>
            <a:r>
              <a:rPr lang="en-US" sz="1600" dirty="0"/>
              <a:t> and </a:t>
            </a:r>
            <a:r>
              <a:rPr lang="en-US" sz="1600" dirty="0" err="1"/>
              <a:t>hilar</a:t>
            </a:r>
            <a:r>
              <a:rPr lang="en-US" sz="1600" dirty="0"/>
              <a:t> </a:t>
            </a:r>
            <a:r>
              <a:rPr lang="en-US" sz="1600" dirty="0" smtClean="0"/>
              <a:t>anatomy</a:t>
            </a:r>
            <a:endParaRPr lang="en-US" sz="1600" dirty="0"/>
          </a:p>
          <a:p>
            <a:r>
              <a:rPr lang="en-US" sz="1600" dirty="0"/>
              <a:t>L</a:t>
            </a:r>
            <a:r>
              <a:rPr lang="en-US" sz="1600" dirty="0" smtClean="0"/>
              <a:t>earn </a:t>
            </a:r>
            <a:r>
              <a:rPr lang="en-US" sz="1600" dirty="0"/>
              <a:t>patterns of atelectasis;</a:t>
            </a:r>
          </a:p>
          <a:p>
            <a:r>
              <a:rPr lang="en-US" sz="1600" dirty="0"/>
              <a:t>L</a:t>
            </a:r>
            <a:r>
              <a:rPr lang="en-US" sz="1600" dirty="0" smtClean="0"/>
              <a:t>earn </a:t>
            </a:r>
            <a:r>
              <a:rPr lang="en-US" sz="1600" dirty="0"/>
              <a:t>lung parenchymal texture, and patterns of abnormality;</a:t>
            </a:r>
          </a:p>
          <a:p>
            <a:r>
              <a:rPr lang="en-US" sz="1600" dirty="0" smtClean="0"/>
              <a:t>Recognize </a:t>
            </a:r>
            <a:r>
              <a:rPr lang="en-US" sz="1600" dirty="0"/>
              <a:t>emphysema and tracheobronchial disease and inflammatory airway diseases;</a:t>
            </a:r>
          </a:p>
          <a:p>
            <a:r>
              <a:rPr lang="en-US" sz="1600" dirty="0"/>
              <a:t>U</a:t>
            </a:r>
            <a:r>
              <a:rPr lang="en-US" sz="1600" dirty="0" smtClean="0"/>
              <a:t>nderstand </a:t>
            </a:r>
            <a:r>
              <a:rPr lang="en-US" sz="1600" dirty="0"/>
              <a:t>pulmonary arterial and venous hypertension as well as pulmonary perfusion patterns;</a:t>
            </a:r>
          </a:p>
          <a:p>
            <a:r>
              <a:rPr lang="en-US" sz="1600" dirty="0"/>
              <a:t>I</a:t>
            </a:r>
            <a:r>
              <a:rPr lang="en-US" sz="1600" dirty="0" smtClean="0"/>
              <a:t>dentify </a:t>
            </a:r>
            <a:r>
              <a:rPr lang="en-US" sz="1600" dirty="0"/>
              <a:t>cardiac chamber enlargement;</a:t>
            </a:r>
          </a:p>
          <a:p>
            <a:r>
              <a:rPr lang="en-US" sz="1600" dirty="0"/>
              <a:t>D</a:t>
            </a:r>
            <a:r>
              <a:rPr lang="en-US" sz="1600" dirty="0" smtClean="0"/>
              <a:t>etect </a:t>
            </a:r>
            <a:r>
              <a:rPr lang="en-US" sz="1600" dirty="0"/>
              <a:t>parenchymal nodules and masses;</a:t>
            </a:r>
          </a:p>
          <a:p>
            <a:r>
              <a:rPr lang="en-US" sz="1600" dirty="0"/>
              <a:t>I</a:t>
            </a:r>
            <a:r>
              <a:rPr lang="en-US" sz="1600" dirty="0" smtClean="0"/>
              <a:t>dentify </a:t>
            </a:r>
            <a:r>
              <a:rPr lang="en-US" sz="1600" dirty="0"/>
              <a:t>inhalation lung disease;</a:t>
            </a:r>
          </a:p>
          <a:p>
            <a:r>
              <a:rPr lang="en-US" sz="1600" dirty="0"/>
              <a:t>R</a:t>
            </a:r>
            <a:r>
              <a:rPr lang="en-US" sz="1600" dirty="0" smtClean="0"/>
              <a:t>ecognize </a:t>
            </a:r>
            <a:r>
              <a:rPr lang="en-US" sz="1600" dirty="0"/>
              <a:t>primary malignant and metastatic disease;</a:t>
            </a:r>
          </a:p>
          <a:p>
            <a:r>
              <a:rPr lang="en-US" sz="1600" dirty="0"/>
              <a:t>D</a:t>
            </a:r>
            <a:r>
              <a:rPr lang="en-US" sz="1600" dirty="0" smtClean="0"/>
              <a:t>istinguish </a:t>
            </a:r>
            <a:r>
              <a:rPr lang="en-US" sz="1600" dirty="0"/>
              <a:t>infectious disease in normal and immune-compromised hosts;</a:t>
            </a:r>
          </a:p>
          <a:p>
            <a:r>
              <a:rPr lang="en-US" sz="1600" dirty="0"/>
              <a:t>R</a:t>
            </a:r>
            <a:r>
              <a:rPr lang="en-US" sz="1600" dirty="0" smtClean="0"/>
              <a:t>ecognize </a:t>
            </a:r>
            <a:r>
              <a:rPr lang="en-US" sz="1600" dirty="0"/>
              <a:t>hypersensitivity, idiopathic interstitial lung reactions and diffuse infiltrative lung disease;</a:t>
            </a:r>
          </a:p>
          <a:p>
            <a:r>
              <a:rPr lang="en-US" sz="1600" dirty="0"/>
              <a:t>U</a:t>
            </a:r>
            <a:r>
              <a:rPr lang="en-US" sz="1600" dirty="0" smtClean="0"/>
              <a:t>nderstand </a:t>
            </a:r>
            <a:r>
              <a:rPr lang="en-US" sz="1600" dirty="0"/>
              <a:t>anatomy and pathology of lung transplantation;</a:t>
            </a:r>
          </a:p>
          <a:p>
            <a:r>
              <a:rPr lang="en-US" sz="1600" dirty="0"/>
              <a:t>R</a:t>
            </a:r>
            <a:r>
              <a:rPr lang="en-US" sz="1600" dirty="0" smtClean="0"/>
              <a:t>ecognize </a:t>
            </a:r>
            <a:r>
              <a:rPr lang="en-US" sz="1600" dirty="0"/>
              <a:t>common lesions in the regional skeleton of the chest</a:t>
            </a:r>
            <a:r>
              <a:rPr lang="en-US" sz="1600" dirty="0" smtClean="0"/>
              <a:t>.</a:t>
            </a:r>
            <a:endParaRPr lang="en-US" sz="1600" dirty="0"/>
          </a:p>
        </p:txBody>
      </p:sp>
    </p:spTree>
    <p:extLst>
      <p:ext uri="{BB962C8B-B14F-4D97-AF65-F5344CB8AC3E}">
        <p14:creationId xmlns:p14="http://schemas.microsoft.com/office/powerpoint/2010/main" val="2905304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Diaphragm</a:t>
            </a:r>
            <a:endParaRPr lang="en-US" dirty="0"/>
          </a:p>
        </p:txBody>
      </p:sp>
      <p:pic>
        <p:nvPicPr>
          <p:cNvPr id="3" name="Picture 2" descr="diaphragm.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0613" y="1364623"/>
            <a:ext cx="6218917" cy="5493377"/>
          </a:xfrm>
          <a:prstGeom prst="rect">
            <a:avLst/>
          </a:prstGeom>
        </p:spPr>
      </p:pic>
    </p:spTree>
    <p:extLst>
      <p:ext uri="{BB962C8B-B14F-4D97-AF65-F5344CB8AC3E}">
        <p14:creationId xmlns:p14="http://schemas.microsoft.com/office/powerpoint/2010/main" val="329199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Neck</a:t>
            </a:r>
            <a:endParaRPr lang="en-US" dirty="0"/>
          </a:p>
        </p:txBody>
      </p:sp>
      <p:pic>
        <p:nvPicPr>
          <p:cNvPr id="3" name="Picture 2" descr="neck.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687" y="1209111"/>
            <a:ext cx="6964515" cy="5536790"/>
          </a:xfrm>
          <a:prstGeom prst="rect">
            <a:avLst/>
          </a:prstGeom>
        </p:spPr>
      </p:pic>
    </p:spTree>
    <p:extLst>
      <p:ext uri="{BB962C8B-B14F-4D97-AF65-F5344CB8AC3E}">
        <p14:creationId xmlns:p14="http://schemas.microsoft.com/office/powerpoint/2010/main" val="329199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Axial cut of neck at C6</a:t>
            </a:r>
            <a:endParaRPr lang="en-US" dirty="0"/>
          </a:p>
        </p:txBody>
      </p:sp>
      <p:pic>
        <p:nvPicPr>
          <p:cNvPr id="3" name="Picture 2" descr="neck axial.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7838" y="1390612"/>
            <a:ext cx="4665504" cy="5467388"/>
          </a:xfrm>
          <a:prstGeom prst="rect">
            <a:avLst/>
          </a:prstGeom>
        </p:spPr>
      </p:pic>
    </p:spTree>
    <p:extLst>
      <p:ext uri="{BB962C8B-B14F-4D97-AF65-F5344CB8AC3E}">
        <p14:creationId xmlns:p14="http://schemas.microsoft.com/office/powerpoint/2010/main" val="329199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a:latin typeface="Calibri" charset="0"/>
              </a:rPr>
              <a:t>Anatomic landmarks</a:t>
            </a:r>
          </a:p>
        </p:txBody>
      </p:sp>
      <p:pic>
        <p:nvPicPr>
          <p:cNvPr id="2" name="Picture 1" descr="cxr.gif"/>
          <p:cNvPicPr>
            <a:picLocks noChangeAspect="1"/>
          </p:cNvPicPr>
          <p:nvPr/>
        </p:nvPicPr>
        <p:blipFill rotWithShape="1">
          <a:blip r:embed="rId2">
            <a:extLst>
              <a:ext uri="{28A0092B-C50C-407E-A947-70E740481C1C}">
                <a14:useLocalDpi xmlns:a14="http://schemas.microsoft.com/office/drawing/2010/main" val="0"/>
              </a:ext>
            </a:extLst>
          </a:blip>
          <a:srcRect l="4678" t="2078" r="3790"/>
          <a:stretch/>
        </p:blipFill>
        <p:spPr>
          <a:xfrm>
            <a:off x="1254646" y="1254125"/>
            <a:ext cx="6441538" cy="5623713"/>
          </a:xfrm>
          <a:prstGeom prst="rect">
            <a:avLst/>
          </a:prstGeom>
        </p:spPr>
      </p:pic>
      <p:sp>
        <p:nvSpPr>
          <p:cNvPr id="3" name="TextBox 2"/>
          <p:cNvSpPr txBox="1"/>
          <p:nvPr/>
        </p:nvSpPr>
        <p:spPr>
          <a:xfrm>
            <a:off x="5259055" y="2636745"/>
            <a:ext cx="1231752" cy="369332"/>
          </a:xfrm>
          <a:prstGeom prst="rect">
            <a:avLst/>
          </a:prstGeom>
          <a:noFill/>
        </p:spPr>
        <p:txBody>
          <a:bodyPr wrap="none" rtlCol="0">
            <a:spAutoFit/>
          </a:bodyPr>
          <a:lstStyle/>
          <a:p>
            <a:r>
              <a:rPr lang="en-US" dirty="0" smtClean="0">
                <a:solidFill>
                  <a:srgbClr val="FFFF00"/>
                </a:solidFill>
              </a:rPr>
              <a:t>Aortic Arch</a:t>
            </a:r>
            <a:endParaRPr lang="en-US" dirty="0">
              <a:solidFill>
                <a:srgbClr val="FFFF00"/>
              </a:solidFill>
            </a:endParaRPr>
          </a:p>
        </p:txBody>
      </p:sp>
      <p:sp>
        <p:nvSpPr>
          <p:cNvPr id="8" name="TextBox 7"/>
          <p:cNvSpPr txBox="1"/>
          <p:nvPr/>
        </p:nvSpPr>
        <p:spPr>
          <a:xfrm>
            <a:off x="5756477" y="3609845"/>
            <a:ext cx="586707" cy="369332"/>
          </a:xfrm>
          <a:prstGeom prst="rect">
            <a:avLst/>
          </a:prstGeom>
          <a:noFill/>
        </p:spPr>
        <p:txBody>
          <a:bodyPr wrap="none" rtlCol="0">
            <a:spAutoFit/>
          </a:bodyPr>
          <a:lstStyle/>
          <a:p>
            <a:r>
              <a:rPr lang="en-US" dirty="0" smtClean="0">
                <a:solidFill>
                  <a:srgbClr val="FFFF00"/>
                </a:solidFill>
              </a:rPr>
              <a:t>L PA</a:t>
            </a:r>
            <a:endParaRPr lang="en-US" dirty="0">
              <a:solidFill>
                <a:srgbClr val="FFFF00"/>
              </a:solidFill>
            </a:endParaRPr>
          </a:p>
        </p:txBody>
      </p:sp>
      <p:sp>
        <p:nvSpPr>
          <p:cNvPr id="9" name="TextBox 8"/>
          <p:cNvSpPr txBox="1"/>
          <p:nvPr/>
        </p:nvSpPr>
        <p:spPr>
          <a:xfrm>
            <a:off x="6221123" y="5216585"/>
            <a:ext cx="415498" cy="369332"/>
          </a:xfrm>
          <a:prstGeom prst="rect">
            <a:avLst/>
          </a:prstGeom>
          <a:noFill/>
        </p:spPr>
        <p:txBody>
          <a:bodyPr wrap="none" rtlCol="0">
            <a:spAutoFit/>
          </a:bodyPr>
          <a:lstStyle/>
          <a:p>
            <a:r>
              <a:rPr lang="en-US" dirty="0" smtClean="0">
                <a:solidFill>
                  <a:srgbClr val="FFFF00"/>
                </a:solidFill>
              </a:rPr>
              <a:t>LV</a:t>
            </a:r>
            <a:endParaRPr lang="en-US" dirty="0">
              <a:solidFill>
                <a:srgbClr val="FFFF00"/>
              </a:solidFill>
            </a:endParaRPr>
          </a:p>
        </p:txBody>
      </p:sp>
      <p:sp>
        <p:nvSpPr>
          <p:cNvPr id="10" name="TextBox 9"/>
          <p:cNvSpPr txBox="1"/>
          <p:nvPr/>
        </p:nvSpPr>
        <p:spPr>
          <a:xfrm>
            <a:off x="2793482" y="2536772"/>
            <a:ext cx="932504" cy="369332"/>
          </a:xfrm>
          <a:prstGeom prst="rect">
            <a:avLst/>
          </a:prstGeom>
          <a:noFill/>
        </p:spPr>
        <p:txBody>
          <a:bodyPr wrap="none" rtlCol="0">
            <a:spAutoFit/>
          </a:bodyPr>
          <a:lstStyle/>
          <a:p>
            <a:r>
              <a:rPr lang="en-US" dirty="0" smtClean="0">
                <a:solidFill>
                  <a:srgbClr val="FFFF00"/>
                </a:solidFill>
              </a:rPr>
              <a:t>Trachea</a:t>
            </a:r>
            <a:endParaRPr lang="en-US" dirty="0">
              <a:solidFill>
                <a:srgbClr val="FFFF00"/>
              </a:solidFill>
            </a:endParaRPr>
          </a:p>
        </p:txBody>
      </p:sp>
      <p:sp>
        <p:nvSpPr>
          <p:cNvPr id="11" name="TextBox 10"/>
          <p:cNvSpPr txBox="1"/>
          <p:nvPr/>
        </p:nvSpPr>
        <p:spPr>
          <a:xfrm>
            <a:off x="3089865" y="3164113"/>
            <a:ext cx="783613" cy="369332"/>
          </a:xfrm>
          <a:prstGeom prst="rect">
            <a:avLst/>
          </a:prstGeom>
          <a:noFill/>
        </p:spPr>
        <p:txBody>
          <a:bodyPr wrap="none" rtlCol="0">
            <a:spAutoFit/>
          </a:bodyPr>
          <a:lstStyle/>
          <a:p>
            <a:r>
              <a:rPr lang="en-US" dirty="0" smtClean="0">
                <a:solidFill>
                  <a:srgbClr val="FFFF00"/>
                </a:solidFill>
              </a:rPr>
              <a:t>Carina</a:t>
            </a:r>
            <a:endParaRPr lang="en-US" dirty="0">
              <a:solidFill>
                <a:srgbClr val="FFFF00"/>
              </a:solidFill>
            </a:endParaRPr>
          </a:p>
        </p:txBody>
      </p:sp>
      <p:sp>
        <p:nvSpPr>
          <p:cNvPr id="12" name="TextBox 11"/>
          <p:cNvSpPr txBox="1"/>
          <p:nvPr/>
        </p:nvSpPr>
        <p:spPr>
          <a:xfrm>
            <a:off x="2442393" y="3824633"/>
            <a:ext cx="614997" cy="369332"/>
          </a:xfrm>
          <a:prstGeom prst="rect">
            <a:avLst/>
          </a:prstGeom>
          <a:noFill/>
        </p:spPr>
        <p:txBody>
          <a:bodyPr wrap="none" rtlCol="0">
            <a:spAutoFit/>
          </a:bodyPr>
          <a:lstStyle/>
          <a:p>
            <a:r>
              <a:rPr lang="en-US" dirty="0" smtClean="0">
                <a:solidFill>
                  <a:srgbClr val="FFFF00"/>
                </a:solidFill>
              </a:rPr>
              <a:t>R PA</a:t>
            </a:r>
            <a:endParaRPr lang="en-US" dirty="0">
              <a:solidFill>
                <a:srgbClr val="FFFF00"/>
              </a:solidFill>
            </a:endParaRPr>
          </a:p>
        </p:txBody>
      </p:sp>
      <p:sp>
        <p:nvSpPr>
          <p:cNvPr id="13" name="TextBox 12"/>
          <p:cNvSpPr txBox="1"/>
          <p:nvPr/>
        </p:nvSpPr>
        <p:spPr>
          <a:xfrm>
            <a:off x="2534003" y="4934219"/>
            <a:ext cx="441146" cy="369332"/>
          </a:xfrm>
          <a:prstGeom prst="rect">
            <a:avLst/>
          </a:prstGeom>
          <a:noFill/>
        </p:spPr>
        <p:txBody>
          <a:bodyPr wrap="none" rtlCol="0">
            <a:spAutoFit/>
          </a:bodyPr>
          <a:lstStyle/>
          <a:p>
            <a:r>
              <a:rPr lang="en-US" dirty="0" smtClean="0">
                <a:solidFill>
                  <a:srgbClr val="FFFF00"/>
                </a:solidFill>
              </a:rPr>
              <a:t>RA</a:t>
            </a:r>
            <a:endParaRPr lang="en-US" dirty="0">
              <a:solidFill>
                <a:srgbClr val="FFFF00"/>
              </a:solidFill>
            </a:endParaRPr>
          </a:p>
        </p:txBody>
      </p:sp>
      <p:sp>
        <p:nvSpPr>
          <p:cNvPr id="14" name="TextBox 13"/>
          <p:cNvSpPr txBox="1"/>
          <p:nvPr/>
        </p:nvSpPr>
        <p:spPr>
          <a:xfrm>
            <a:off x="1829202" y="5630140"/>
            <a:ext cx="2205577" cy="369332"/>
          </a:xfrm>
          <a:prstGeom prst="rect">
            <a:avLst/>
          </a:prstGeom>
          <a:noFill/>
        </p:spPr>
        <p:txBody>
          <a:bodyPr wrap="none" rtlCol="0">
            <a:spAutoFit/>
          </a:bodyPr>
          <a:lstStyle/>
          <a:p>
            <a:r>
              <a:rPr lang="en-US" dirty="0" err="1" smtClean="0">
                <a:solidFill>
                  <a:srgbClr val="FFFF00"/>
                </a:solidFill>
              </a:rPr>
              <a:t>Azygoesophageal</a:t>
            </a:r>
            <a:r>
              <a:rPr lang="en-US" dirty="0" smtClean="0">
                <a:solidFill>
                  <a:srgbClr val="FFFF00"/>
                </a:solidFill>
              </a:rPr>
              <a:t> line</a:t>
            </a:r>
            <a:endParaRPr lang="en-US" dirty="0">
              <a:solidFill>
                <a:srgbClr val="FFFF00"/>
              </a:solidFill>
            </a:endParaRPr>
          </a:p>
        </p:txBody>
      </p:sp>
      <p:sp>
        <p:nvSpPr>
          <p:cNvPr id="15" name="TextBox 14"/>
          <p:cNvSpPr txBox="1"/>
          <p:nvPr/>
        </p:nvSpPr>
        <p:spPr>
          <a:xfrm>
            <a:off x="2084460" y="5226480"/>
            <a:ext cx="1549147" cy="369332"/>
          </a:xfrm>
          <a:prstGeom prst="rect">
            <a:avLst/>
          </a:prstGeom>
          <a:noFill/>
        </p:spPr>
        <p:txBody>
          <a:bodyPr wrap="none" rtlCol="0">
            <a:spAutoFit/>
          </a:bodyPr>
          <a:lstStyle/>
          <a:p>
            <a:r>
              <a:rPr lang="en-US" dirty="0" err="1" smtClean="0">
                <a:solidFill>
                  <a:srgbClr val="FFFF00"/>
                </a:solidFill>
              </a:rPr>
              <a:t>Paraspinal</a:t>
            </a:r>
            <a:r>
              <a:rPr lang="en-US" dirty="0" smtClean="0">
                <a:solidFill>
                  <a:srgbClr val="FFFF00"/>
                </a:solidFill>
              </a:rPr>
              <a:t> line</a:t>
            </a:r>
            <a:endParaRPr lang="en-US" dirty="0">
              <a:solidFill>
                <a:srgbClr val="FFFF00"/>
              </a:solidFill>
            </a:endParaRPr>
          </a:p>
        </p:txBody>
      </p:sp>
      <p:cxnSp>
        <p:nvCxnSpPr>
          <p:cNvPr id="5" name="Straight Arrow Connector 4"/>
          <p:cNvCxnSpPr/>
          <p:nvPr/>
        </p:nvCxnSpPr>
        <p:spPr>
          <a:xfrm>
            <a:off x="3676822" y="2762408"/>
            <a:ext cx="397815" cy="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3843880" y="3375398"/>
            <a:ext cx="397815" cy="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3057390" y="4007214"/>
            <a:ext cx="397815" cy="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938042" y="5127076"/>
            <a:ext cx="397815" cy="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3584436" y="5438431"/>
            <a:ext cx="397815" cy="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3990445" y="5844834"/>
            <a:ext cx="397815" cy="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5781059" y="5438431"/>
            <a:ext cx="456452" cy="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a:off x="5324607" y="3824633"/>
            <a:ext cx="456452" cy="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4810943" y="2837799"/>
            <a:ext cx="456452" cy="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4810943" y="4312638"/>
            <a:ext cx="456452" cy="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5268626" y="4106995"/>
            <a:ext cx="1845577" cy="369332"/>
          </a:xfrm>
          <a:prstGeom prst="rect">
            <a:avLst/>
          </a:prstGeom>
          <a:noFill/>
        </p:spPr>
        <p:txBody>
          <a:bodyPr wrap="none" rtlCol="0">
            <a:spAutoFit/>
          </a:bodyPr>
          <a:lstStyle/>
          <a:p>
            <a:r>
              <a:rPr lang="en-US" dirty="0" smtClean="0">
                <a:solidFill>
                  <a:srgbClr val="FFFF00"/>
                </a:solidFill>
              </a:rPr>
              <a:t>Descending Aorta</a:t>
            </a:r>
            <a:endParaRPr lang="en-US" dirty="0">
              <a:solidFill>
                <a:srgbClr val="FFFF00"/>
              </a:solidFill>
            </a:endParaRPr>
          </a:p>
        </p:txBody>
      </p:sp>
    </p:spTree>
    <p:extLst>
      <p:ext uri="{BB962C8B-B14F-4D97-AF65-F5344CB8AC3E}">
        <p14:creationId xmlns:p14="http://schemas.microsoft.com/office/powerpoint/2010/main" val="377941525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a:latin typeface="Calibri" charset="0"/>
              </a:rPr>
              <a:t>Anatomic landmarks</a:t>
            </a:r>
          </a:p>
        </p:txBody>
      </p:sp>
      <p:pic>
        <p:nvPicPr>
          <p:cNvPr id="4" name="Picture 3" descr="lateral cxr.jpg"/>
          <p:cNvPicPr>
            <a:picLocks noChangeAspect="1"/>
          </p:cNvPicPr>
          <p:nvPr/>
        </p:nvPicPr>
        <p:blipFill rotWithShape="1">
          <a:blip r:embed="rId2">
            <a:extLst>
              <a:ext uri="{28A0092B-C50C-407E-A947-70E740481C1C}">
                <a14:useLocalDpi xmlns:a14="http://schemas.microsoft.com/office/drawing/2010/main" val="0"/>
              </a:ext>
            </a:extLst>
          </a:blip>
          <a:srcRect t="4097" b="3793"/>
          <a:stretch/>
        </p:blipFill>
        <p:spPr>
          <a:xfrm>
            <a:off x="2286000" y="1174751"/>
            <a:ext cx="4350621" cy="5492750"/>
          </a:xfrm>
          <a:prstGeom prst="rect">
            <a:avLst/>
          </a:prstGeom>
        </p:spPr>
      </p:pic>
      <p:sp>
        <p:nvSpPr>
          <p:cNvPr id="3" name="TextBox 2"/>
          <p:cNvSpPr txBox="1"/>
          <p:nvPr/>
        </p:nvSpPr>
        <p:spPr>
          <a:xfrm>
            <a:off x="5441153" y="2161610"/>
            <a:ext cx="1231752" cy="369332"/>
          </a:xfrm>
          <a:prstGeom prst="rect">
            <a:avLst/>
          </a:prstGeom>
          <a:noFill/>
        </p:spPr>
        <p:txBody>
          <a:bodyPr wrap="none" rtlCol="0">
            <a:spAutoFit/>
          </a:bodyPr>
          <a:lstStyle/>
          <a:p>
            <a:r>
              <a:rPr lang="en-US" dirty="0" smtClean="0">
                <a:solidFill>
                  <a:srgbClr val="FFFF00"/>
                </a:solidFill>
              </a:rPr>
              <a:t>Aortic Arch</a:t>
            </a:r>
            <a:endParaRPr lang="en-US" dirty="0">
              <a:solidFill>
                <a:srgbClr val="FFFF00"/>
              </a:solidFill>
            </a:endParaRPr>
          </a:p>
        </p:txBody>
      </p:sp>
      <p:sp>
        <p:nvSpPr>
          <p:cNvPr id="9" name="TextBox 8"/>
          <p:cNvSpPr txBox="1"/>
          <p:nvPr/>
        </p:nvSpPr>
        <p:spPr>
          <a:xfrm>
            <a:off x="4538081" y="5025939"/>
            <a:ext cx="505267" cy="369332"/>
          </a:xfrm>
          <a:prstGeom prst="rect">
            <a:avLst/>
          </a:prstGeom>
          <a:noFill/>
        </p:spPr>
        <p:txBody>
          <a:bodyPr wrap="none" rtlCol="0">
            <a:spAutoFit/>
          </a:bodyPr>
          <a:lstStyle/>
          <a:p>
            <a:r>
              <a:rPr lang="en-US" dirty="0" smtClean="0">
                <a:solidFill>
                  <a:srgbClr val="FFFF00"/>
                </a:solidFill>
              </a:rPr>
              <a:t>IVC</a:t>
            </a:r>
            <a:endParaRPr lang="en-US" dirty="0">
              <a:solidFill>
                <a:srgbClr val="FFFF00"/>
              </a:solidFill>
            </a:endParaRPr>
          </a:p>
        </p:txBody>
      </p:sp>
      <p:sp>
        <p:nvSpPr>
          <p:cNvPr id="10" name="TextBox 9"/>
          <p:cNvSpPr txBox="1"/>
          <p:nvPr/>
        </p:nvSpPr>
        <p:spPr>
          <a:xfrm>
            <a:off x="2793482" y="2536772"/>
            <a:ext cx="932504" cy="369332"/>
          </a:xfrm>
          <a:prstGeom prst="rect">
            <a:avLst/>
          </a:prstGeom>
          <a:noFill/>
        </p:spPr>
        <p:txBody>
          <a:bodyPr wrap="none" rtlCol="0">
            <a:spAutoFit/>
          </a:bodyPr>
          <a:lstStyle/>
          <a:p>
            <a:r>
              <a:rPr lang="en-US" dirty="0" smtClean="0">
                <a:solidFill>
                  <a:srgbClr val="FFFF00"/>
                </a:solidFill>
              </a:rPr>
              <a:t>Trachea</a:t>
            </a:r>
            <a:endParaRPr lang="en-US" dirty="0">
              <a:solidFill>
                <a:srgbClr val="FFFF00"/>
              </a:solidFill>
            </a:endParaRPr>
          </a:p>
        </p:txBody>
      </p:sp>
      <p:sp>
        <p:nvSpPr>
          <p:cNvPr id="11" name="TextBox 10"/>
          <p:cNvSpPr txBox="1"/>
          <p:nvPr/>
        </p:nvSpPr>
        <p:spPr>
          <a:xfrm>
            <a:off x="3485570" y="3178745"/>
            <a:ext cx="437477" cy="369332"/>
          </a:xfrm>
          <a:prstGeom prst="rect">
            <a:avLst/>
          </a:prstGeom>
          <a:noFill/>
        </p:spPr>
        <p:txBody>
          <a:bodyPr wrap="none" rtlCol="0">
            <a:spAutoFit/>
          </a:bodyPr>
          <a:lstStyle/>
          <a:p>
            <a:r>
              <a:rPr lang="en-US" dirty="0" smtClean="0">
                <a:solidFill>
                  <a:srgbClr val="FFFF00"/>
                </a:solidFill>
              </a:rPr>
              <a:t>PA</a:t>
            </a:r>
            <a:endParaRPr lang="en-US" dirty="0">
              <a:solidFill>
                <a:srgbClr val="FFFF00"/>
              </a:solidFill>
            </a:endParaRPr>
          </a:p>
        </p:txBody>
      </p:sp>
      <p:sp>
        <p:nvSpPr>
          <p:cNvPr id="12" name="TextBox 11"/>
          <p:cNvSpPr txBox="1"/>
          <p:nvPr/>
        </p:nvSpPr>
        <p:spPr>
          <a:xfrm>
            <a:off x="2827975" y="4030922"/>
            <a:ext cx="1845577" cy="369332"/>
          </a:xfrm>
          <a:prstGeom prst="rect">
            <a:avLst/>
          </a:prstGeom>
          <a:noFill/>
        </p:spPr>
        <p:txBody>
          <a:bodyPr wrap="none" rtlCol="0">
            <a:spAutoFit/>
          </a:bodyPr>
          <a:lstStyle/>
          <a:p>
            <a:r>
              <a:rPr lang="en-US" dirty="0" smtClean="0">
                <a:solidFill>
                  <a:srgbClr val="FFFF00"/>
                </a:solidFill>
              </a:rPr>
              <a:t>Descending Aorta</a:t>
            </a:r>
            <a:endParaRPr lang="en-US" dirty="0">
              <a:solidFill>
                <a:srgbClr val="FFFF00"/>
              </a:solidFill>
            </a:endParaRPr>
          </a:p>
        </p:txBody>
      </p:sp>
      <p:sp>
        <p:nvSpPr>
          <p:cNvPr id="13" name="TextBox 12"/>
          <p:cNvSpPr txBox="1"/>
          <p:nvPr/>
        </p:nvSpPr>
        <p:spPr>
          <a:xfrm>
            <a:off x="3486158" y="4749553"/>
            <a:ext cx="415498" cy="369332"/>
          </a:xfrm>
          <a:prstGeom prst="rect">
            <a:avLst/>
          </a:prstGeom>
          <a:noFill/>
        </p:spPr>
        <p:txBody>
          <a:bodyPr wrap="none" rtlCol="0">
            <a:spAutoFit/>
          </a:bodyPr>
          <a:lstStyle/>
          <a:p>
            <a:r>
              <a:rPr lang="en-US" dirty="0" smtClean="0">
                <a:solidFill>
                  <a:srgbClr val="FFFF00"/>
                </a:solidFill>
              </a:rPr>
              <a:t>LV</a:t>
            </a:r>
            <a:endParaRPr lang="en-US" dirty="0">
              <a:solidFill>
                <a:srgbClr val="FFFF00"/>
              </a:solidFill>
            </a:endParaRPr>
          </a:p>
        </p:txBody>
      </p:sp>
      <p:sp>
        <p:nvSpPr>
          <p:cNvPr id="14" name="TextBox 13"/>
          <p:cNvSpPr txBox="1"/>
          <p:nvPr/>
        </p:nvSpPr>
        <p:spPr>
          <a:xfrm>
            <a:off x="2793334" y="5787593"/>
            <a:ext cx="1818865" cy="369332"/>
          </a:xfrm>
          <a:prstGeom prst="rect">
            <a:avLst/>
          </a:prstGeom>
          <a:noFill/>
        </p:spPr>
        <p:txBody>
          <a:bodyPr wrap="none" rtlCol="0">
            <a:spAutoFit/>
          </a:bodyPr>
          <a:lstStyle/>
          <a:p>
            <a:r>
              <a:rPr lang="en-US" dirty="0" smtClean="0">
                <a:solidFill>
                  <a:srgbClr val="FFFF00"/>
                </a:solidFill>
              </a:rPr>
              <a:t>L </a:t>
            </a:r>
            <a:r>
              <a:rPr lang="en-US" dirty="0" err="1" smtClean="0">
                <a:solidFill>
                  <a:srgbClr val="FFFF00"/>
                </a:solidFill>
              </a:rPr>
              <a:t>hemidiaphragm</a:t>
            </a:r>
            <a:endParaRPr lang="en-US" dirty="0">
              <a:solidFill>
                <a:srgbClr val="FFFF00"/>
              </a:solidFill>
            </a:endParaRPr>
          </a:p>
        </p:txBody>
      </p:sp>
      <p:cxnSp>
        <p:nvCxnSpPr>
          <p:cNvPr id="5" name="Straight Arrow Connector 4"/>
          <p:cNvCxnSpPr/>
          <p:nvPr/>
        </p:nvCxnSpPr>
        <p:spPr>
          <a:xfrm>
            <a:off x="3676822" y="2762408"/>
            <a:ext cx="397815" cy="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3982251" y="3375398"/>
            <a:ext cx="397815" cy="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4633014" y="4246591"/>
            <a:ext cx="397815" cy="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3982251" y="4917795"/>
            <a:ext cx="397815" cy="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4557928" y="5999472"/>
            <a:ext cx="397815" cy="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4087215" y="5226480"/>
            <a:ext cx="456452" cy="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5030829" y="2352106"/>
            <a:ext cx="456452" cy="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215764" y="3538703"/>
            <a:ext cx="2249334" cy="369332"/>
          </a:xfrm>
          <a:prstGeom prst="rect">
            <a:avLst/>
          </a:prstGeom>
          <a:noFill/>
        </p:spPr>
        <p:txBody>
          <a:bodyPr wrap="none" rtlCol="0">
            <a:spAutoFit/>
          </a:bodyPr>
          <a:lstStyle/>
          <a:p>
            <a:r>
              <a:rPr lang="en-US" dirty="0" smtClean="0">
                <a:solidFill>
                  <a:srgbClr val="FFFF00"/>
                </a:solidFill>
              </a:rPr>
              <a:t>Bronchus </a:t>
            </a:r>
            <a:r>
              <a:rPr lang="en-US" dirty="0" err="1" smtClean="0">
                <a:solidFill>
                  <a:srgbClr val="FFFF00"/>
                </a:solidFill>
              </a:rPr>
              <a:t>intermedius</a:t>
            </a:r>
            <a:endParaRPr lang="en-US" dirty="0">
              <a:solidFill>
                <a:srgbClr val="FFFF00"/>
              </a:solidFill>
            </a:endParaRPr>
          </a:p>
        </p:txBody>
      </p:sp>
      <p:sp>
        <p:nvSpPr>
          <p:cNvPr id="29" name="TextBox 28"/>
          <p:cNvSpPr txBox="1"/>
          <p:nvPr/>
        </p:nvSpPr>
        <p:spPr>
          <a:xfrm>
            <a:off x="5096982" y="1803955"/>
            <a:ext cx="932504" cy="369332"/>
          </a:xfrm>
          <a:prstGeom prst="rect">
            <a:avLst/>
          </a:prstGeom>
          <a:noFill/>
        </p:spPr>
        <p:txBody>
          <a:bodyPr wrap="none" rtlCol="0">
            <a:spAutoFit/>
          </a:bodyPr>
          <a:lstStyle/>
          <a:p>
            <a:r>
              <a:rPr lang="en-US" dirty="0" smtClean="0">
                <a:solidFill>
                  <a:srgbClr val="FFFF00"/>
                </a:solidFill>
              </a:rPr>
              <a:t>Trachea</a:t>
            </a:r>
            <a:endParaRPr lang="en-US" dirty="0">
              <a:solidFill>
                <a:srgbClr val="FFFF00"/>
              </a:solidFill>
            </a:endParaRPr>
          </a:p>
        </p:txBody>
      </p:sp>
      <p:cxnSp>
        <p:nvCxnSpPr>
          <p:cNvPr id="30" name="Straight Arrow Connector 29"/>
          <p:cNvCxnSpPr/>
          <p:nvPr/>
        </p:nvCxnSpPr>
        <p:spPr>
          <a:xfrm flipH="1">
            <a:off x="4686658" y="1994451"/>
            <a:ext cx="456452" cy="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4968252" y="4342501"/>
            <a:ext cx="415498" cy="369332"/>
          </a:xfrm>
          <a:prstGeom prst="rect">
            <a:avLst/>
          </a:prstGeom>
          <a:noFill/>
        </p:spPr>
        <p:txBody>
          <a:bodyPr wrap="none" rtlCol="0">
            <a:spAutoFit/>
          </a:bodyPr>
          <a:lstStyle/>
          <a:p>
            <a:r>
              <a:rPr lang="en-US" dirty="0" smtClean="0">
                <a:solidFill>
                  <a:srgbClr val="FFFF00"/>
                </a:solidFill>
              </a:rPr>
              <a:t>LA</a:t>
            </a:r>
            <a:endParaRPr lang="en-US" dirty="0">
              <a:solidFill>
                <a:srgbClr val="FFFF00"/>
              </a:solidFill>
            </a:endParaRPr>
          </a:p>
        </p:txBody>
      </p:sp>
      <p:cxnSp>
        <p:nvCxnSpPr>
          <p:cNvPr id="32" name="Straight Arrow Connector 31"/>
          <p:cNvCxnSpPr/>
          <p:nvPr/>
        </p:nvCxnSpPr>
        <p:spPr>
          <a:xfrm flipH="1">
            <a:off x="4557928" y="4532997"/>
            <a:ext cx="456452" cy="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4390342" y="3754920"/>
            <a:ext cx="242672" cy="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2844804" y="5498859"/>
            <a:ext cx="1847155" cy="369332"/>
          </a:xfrm>
          <a:prstGeom prst="rect">
            <a:avLst/>
          </a:prstGeom>
          <a:noFill/>
        </p:spPr>
        <p:txBody>
          <a:bodyPr wrap="none" rtlCol="0">
            <a:spAutoFit/>
          </a:bodyPr>
          <a:lstStyle/>
          <a:p>
            <a:r>
              <a:rPr lang="en-US" dirty="0" smtClean="0">
                <a:solidFill>
                  <a:srgbClr val="FFFF00"/>
                </a:solidFill>
              </a:rPr>
              <a:t>R </a:t>
            </a:r>
            <a:r>
              <a:rPr lang="en-US" dirty="0" err="1" smtClean="0">
                <a:solidFill>
                  <a:srgbClr val="FFFF00"/>
                </a:solidFill>
              </a:rPr>
              <a:t>hemidiaphragm</a:t>
            </a:r>
            <a:endParaRPr lang="en-US" dirty="0">
              <a:solidFill>
                <a:srgbClr val="FFFF00"/>
              </a:solidFill>
            </a:endParaRPr>
          </a:p>
        </p:txBody>
      </p:sp>
      <p:cxnSp>
        <p:nvCxnSpPr>
          <p:cNvPr id="35" name="Straight Arrow Connector 34"/>
          <p:cNvCxnSpPr/>
          <p:nvPr/>
        </p:nvCxnSpPr>
        <p:spPr>
          <a:xfrm>
            <a:off x="4609398" y="5710738"/>
            <a:ext cx="397815" cy="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021201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Vascular Pedicle</a:t>
            </a:r>
            <a:endParaRPr lang="en-US" dirty="0"/>
          </a:p>
        </p:txBody>
      </p:sp>
      <p:pic>
        <p:nvPicPr>
          <p:cNvPr id="3" name="Picture 2" descr="frontal chest.gif"/>
          <p:cNvPicPr>
            <a:picLocks noChangeAspect="1"/>
          </p:cNvPicPr>
          <p:nvPr/>
        </p:nvPicPr>
        <p:blipFill rotWithShape="1">
          <a:blip r:embed="rId2">
            <a:extLst>
              <a:ext uri="{28A0092B-C50C-407E-A947-70E740481C1C}">
                <a14:useLocalDpi xmlns:a14="http://schemas.microsoft.com/office/drawing/2010/main" val="0"/>
              </a:ext>
            </a:extLst>
          </a:blip>
          <a:srcRect l="28956" t="7617" r="31705" b="53061"/>
          <a:stretch/>
        </p:blipFill>
        <p:spPr>
          <a:xfrm>
            <a:off x="4940300" y="2190749"/>
            <a:ext cx="3746500" cy="3651251"/>
          </a:xfrm>
          <a:prstGeom prst="rect">
            <a:avLst/>
          </a:prstGeom>
        </p:spPr>
      </p:pic>
      <p:cxnSp>
        <p:nvCxnSpPr>
          <p:cNvPr id="5" name="Straight Connector 4"/>
          <p:cNvCxnSpPr/>
          <p:nvPr/>
        </p:nvCxnSpPr>
        <p:spPr>
          <a:xfrm flipH="1" flipV="1">
            <a:off x="5194300" y="3493274"/>
            <a:ext cx="2" cy="1929628"/>
          </a:xfrm>
          <a:prstGeom prst="line">
            <a:avLst/>
          </a:prstGeom>
          <a:ln w="69850">
            <a:solidFill>
              <a:srgbClr val="FFFF00"/>
            </a:solidFill>
            <a:prstDash val="solid"/>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flipV="1">
            <a:off x="7775575" y="3493274"/>
            <a:ext cx="1" cy="850127"/>
          </a:xfrm>
          <a:prstGeom prst="line">
            <a:avLst/>
          </a:prstGeom>
          <a:ln w="69850">
            <a:solidFill>
              <a:srgbClr val="FFFF00"/>
            </a:solidFill>
            <a:prstDash val="solid"/>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5194301" y="3905250"/>
            <a:ext cx="2581275" cy="0"/>
          </a:xfrm>
          <a:prstGeom prst="line">
            <a:avLst/>
          </a:prstGeom>
          <a:ln w="69850">
            <a:solidFill>
              <a:srgbClr val="FFFF00"/>
            </a:solidFill>
            <a:prstDash val="sysDash"/>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190500" y="2245320"/>
            <a:ext cx="4572000" cy="3046988"/>
          </a:xfrm>
          <a:prstGeom prst="rect">
            <a:avLst/>
          </a:prstGeom>
        </p:spPr>
        <p:txBody>
          <a:bodyPr>
            <a:spAutoFit/>
          </a:bodyPr>
          <a:lstStyle/>
          <a:p>
            <a:pPr marL="285750" indent="-285750">
              <a:buFont typeface="Arial"/>
              <a:buChar char="•"/>
            </a:pPr>
            <a:r>
              <a:rPr lang="en-US" sz="2400" dirty="0"/>
              <a:t>Vascular Pedicle is bordered on the right by the </a:t>
            </a:r>
            <a:r>
              <a:rPr lang="en-US" sz="2400" dirty="0" smtClean="0"/>
              <a:t>SVC (at the crossing between the SVC and the main bronchus) </a:t>
            </a:r>
            <a:r>
              <a:rPr lang="en-US" sz="2400" dirty="0"/>
              <a:t>and on the left by the left </a:t>
            </a:r>
            <a:r>
              <a:rPr lang="en-US" sz="2400" dirty="0" err="1"/>
              <a:t>subclavian</a:t>
            </a:r>
            <a:r>
              <a:rPr lang="en-US" sz="2400" dirty="0"/>
              <a:t> artery </a:t>
            </a:r>
            <a:r>
              <a:rPr lang="en-US" sz="2400" dirty="0" smtClean="0"/>
              <a:t>origin.</a:t>
            </a:r>
          </a:p>
          <a:p>
            <a:pPr marL="285750" indent="-285750">
              <a:buFont typeface="Arial"/>
              <a:buChar char="•"/>
            </a:pPr>
            <a:r>
              <a:rPr lang="en-US" sz="2400" dirty="0" smtClean="0"/>
              <a:t>Normal is between 38 and 58 mm</a:t>
            </a:r>
            <a:endParaRPr lang="en-US" sz="2400" dirty="0"/>
          </a:p>
        </p:txBody>
      </p:sp>
    </p:spTree>
    <p:extLst>
      <p:ext uri="{BB962C8B-B14F-4D97-AF65-F5344CB8AC3E}">
        <p14:creationId xmlns:p14="http://schemas.microsoft.com/office/powerpoint/2010/main" val="1449294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t>
            </a:r>
            <a:r>
              <a:rPr lang="en-US" dirty="0" err="1" smtClean="0"/>
              <a:t>Blindspots</a:t>
            </a:r>
            <a:r>
              <a:rPr lang="en-US" dirty="0" smtClean="0"/>
              <a:t> on CXR</a:t>
            </a:r>
            <a:endParaRPr lang="en-US" dirty="0"/>
          </a:p>
        </p:txBody>
      </p:sp>
      <p:sp>
        <p:nvSpPr>
          <p:cNvPr id="3" name="Content Placeholder 2"/>
          <p:cNvSpPr>
            <a:spLocks noGrp="1"/>
          </p:cNvSpPr>
          <p:nvPr>
            <p:ph idx="1"/>
          </p:nvPr>
        </p:nvSpPr>
        <p:spPr/>
        <p:txBody>
          <a:bodyPr/>
          <a:lstStyle/>
          <a:p>
            <a:pPr marL="0" indent="0">
              <a:buNone/>
            </a:pPr>
            <a:r>
              <a:rPr lang="en-US" dirty="0"/>
              <a:t>1. Upper lobes (usually RUL); due to high frequency, overlapping shadows from clavicles, ribs, and vascular structures.</a:t>
            </a:r>
          </a:p>
          <a:p>
            <a:pPr marL="0" indent="0">
              <a:buNone/>
            </a:pPr>
            <a:r>
              <a:rPr lang="en-US" dirty="0"/>
              <a:t>2. Mediastinum</a:t>
            </a:r>
          </a:p>
          <a:p>
            <a:pPr marL="0" indent="0">
              <a:buNone/>
            </a:pPr>
            <a:r>
              <a:rPr lang="en-US" dirty="0"/>
              <a:t>3. Hila</a:t>
            </a:r>
          </a:p>
          <a:p>
            <a:pPr marL="0" indent="0">
              <a:buNone/>
            </a:pPr>
            <a:r>
              <a:rPr lang="en-US" dirty="0"/>
              <a:t>4. </a:t>
            </a:r>
            <a:r>
              <a:rPr lang="en-US" dirty="0" err="1"/>
              <a:t>retrocardiac</a:t>
            </a:r>
            <a:r>
              <a:rPr lang="en-US" dirty="0"/>
              <a:t> space</a:t>
            </a:r>
          </a:p>
          <a:p>
            <a:pPr marL="0" indent="0">
              <a:buNone/>
            </a:pPr>
            <a:r>
              <a:rPr lang="en-US" dirty="0"/>
              <a:t>5. </a:t>
            </a:r>
            <a:r>
              <a:rPr lang="en-US" dirty="0" err="1"/>
              <a:t>extrapulmonary</a:t>
            </a:r>
            <a:r>
              <a:rPr lang="en-US" dirty="0"/>
              <a:t> structures</a:t>
            </a:r>
          </a:p>
        </p:txBody>
      </p:sp>
    </p:spTree>
    <p:extLst>
      <p:ext uri="{BB962C8B-B14F-4D97-AF65-F5344CB8AC3E}">
        <p14:creationId xmlns:p14="http://schemas.microsoft.com/office/powerpoint/2010/main" val="222219618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Lung </a:t>
            </a:r>
            <a:r>
              <a:rPr lang="en-US" dirty="0" smtClean="0"/>
              <a:t>Segments (lateral views)</a:t>
            </a:r>
            <a:endParaRPr lang="en-US" dirty="0"/>
          </a:p>
        </p:txBody>
      </p:sp>
      <p:pic>
        <p:nvPicPr>
          <p:cNvPr id="8" name="Picture 7" descr="Frontal segments.png"/>
          <p:cNvPicPr>
            <a:picLocks noChangeAspect="1"/>
          </p:cNvPicPr>
          <p:nvPr/>
        </p:nvPicPr>
        <p:blipFill rotWithShape="1">
          <a:blip r:embed="rId2">
            <a:extLst>
              <a:ext uri="{28A0092B-C50C-407E-A947-70E740481C1C}">
                <a14:useLocalDpi xmlns:a14="http://schemas.microsoft.com/office/drawing/2010/main" val="0"/>
              </a:ext>
            </a:extLst>
          </a:blip>
          <a:srcRect t="6971" b="6741"/>
          <a:stretch/>
        </p:blipFill>
        <p:spPr>
          <a:xfrm>
            <a:off x="749300" y="1417638"/>
            <a:ext cx="7621588" cy="4932362"/>
          </a:xfrm>
          <a:prstGeom prst="rect">
            <a:avLst/>
          </a:prstGeom>
        </p:spPr>
      </p:pic>
    </p:spTree>
    <p:extLst>
      <p:ext uri="{BB962C8B-B14F-4D97-AF65-F5344CB8AC3E}">
        <p14:creationId xmlns:p14="http://schemas.microsoft.com/office/powerpoint/2010/main" val="2686568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Mediastinal</a:t>
            </a:r>
            <a:r>
              <a:rPr lang="en-US" dirty="0" smtClean="0"/>
              <a:t> Lymph Nodes</a:t>
            </a:r>
            <a:endParaRPr lang="en-US" dirty="0"/>
          </a:p>
        </p:txBody>
      </p:sp>
      <p:pic>
        <p:nvPicPr>
          <p:cNvPr id="12" name="Picture 11" descr="LN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2901" y="1344297"/>
            <a:ext cx="5803898" cy="5513703"/>
          </a:xfrm>
          <a:prstGeom prst="rect">
            <a:avLst/>
          </a:prstGeom>
        </p:spPr>
      </p:pic>
      <p:cxnSp>
        <p:nvCxnSpPr>
          <p:cNvPr id="14" name="Straight Arrow Connector 13"/>
          <p:cNvCxnSpPr/>
          <p:nvPr/>
        </p:nvCxnSpPr>
        <p:spPr>
          <a:xfrm flipH="1" flipV="1">
            <a:off x="4809067" y="4538134"/>
            <a:ext cx="1100666" cy="355599"/>
          </a:xfrm>
          <a:prstGeom prst="straightConnector1">
            <a:avLst/>
          </a:prstGeom>
          <a:ln w="60325">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5113867" y="6011333"/>
            <a:ext cx="795866" cy="0"/>
          </a:xfrm>
          <a:prstGeom prst="straightConnector1">
            <a:avLst/>
          </a:prstGeom>
          <a:ln w="60325">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5909733" y="4334933"/>
            <a:ext cx="863600" cy="0"/>
          </a:xfrm>
          <a:prstGeom prst="straightConnector1">
            <a:avLst/>
          </a:prstGeom>
          <a:ln w="60325">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5435601" y="3203602"/>
            <a:ext cx="795866" cy="0"/>
          </a:xfrm>
          <a:prstGeom prst="straightConnector1">
            <a:avLst/>
          </a:prstGeom>
          <a:ln w="60325">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5113867" y="2523067"/>
            <a:ext cx="795866" cy="0"/>
          </a:xfrm>
          <a:prstGeom prst="straightConnector1">
            <a:avLst/>
          </a:prstGeom>
          <a:ln w="60325">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5909733" y="2338401"/>
            <a:ext cx="2011375" cy="369332"/>
          </a:xfrm>
          <a:prstGeom prst="rect">
            <a:avLst/>
          </a:prstGeom>
          <a:solidFill>
            <a:srgbClr val="FFFF00"/>
          </a:solidFill>
          <a:ln w="44450" cmpd="sng">
            <a:solidFill>
              <a:srgbClr val="FFFF00"/>
            </a:solidFill>
          </a:ln>
        </p:spPr>
        <p:txBody>
          <a:bodyPr wrap="none" rtlCol="0">
            <a:spAutoFit/>
          </a:bodyPr>
          <a:lstStyle/>
          <a:p>
            <a:r>
              <a:rPr lang="en-US" dirty="0" smtClean="0"/>
              <a:t>Upper </a:t>
            </a:r>
            <a:r>
              <a:rPr lang="en-US" dirty="0" err="1" smtClean="0"/>
              <a:t>paratracheal</a:t>
            </a:r>
            <a:endParaRPr lang="en-US" dirty="0"/>
          </a:p>
        </p:txBody>
      </p:sp>
      <p:sp>
        <p:nvSpPr>
          <p:cNvPr id="29" name="TextBox 28"/>
          <p:cNvSpPr txBox="1"/>
          <p:nvPr/>
        </p:nvSpPr>
        <p:spPr>
          <a:xfrm>
            <a:off x="6231467" y="3018936"/>
            <a:ext cx="2004500" cy="369332"/>
          </a:xfrm>
          <a:prstGeom prst="rect">
            <a:avLst/>
          </a:prstGeom>
          <a:solidFill>
            <a:srgbClr val="FFFF00"/>
          </a:solidFill>
          <a:ln w="44450" cmpd="sng">
            <a:solidFill>
              <a:srgbClr val="FFFF00"/>
            </a:solidFill>
          </a:ln>
        </p:spPr>
        <p:txBody>
          <a:bodyPr wrap="none" rtlCol="0">
            <a:spAutoFit/>
          </a:bodyPr>
          <a:lstStyle/>
          <a:p>
            <a:r>
              <a:rPr lang="en-US" dirty="0" smtClean="0"/>
              <a:t>Lower </a:t>
            </a:r>
            <a:r>
              <a:rPr lang="en-US" dirty="0" err="1" smtClean="0"/>
              <a:t>paratracheal</a:t>
            </a:r>
            <a:endParaRPr lang="en-US" dirty="0"/>
          </a:p>
        </p:txBody>
      </p:sp>
      <p:sp>
        <p:nvSpPr>
          <p:cNvPr id="30" name="TextBox 29"/>
          <p:cNvSpPr txBox="1"/>
          <p:nvPr/>
        </p:nvSpPr>
        <p:spPr>
          <a:xfrm>
            <a:off x="6773333" y="4150267"/>
            <a:ext cx="1123775" cy="369332"/>
          </a:xfrm>
          <a:prstGeom prst="rect">
            <a:avLst/>
          </a:prstGeom>
          <a:solidFill>
            <a:srgbClr val="FFFF00"/>
          </a:solidFill>
          <a:ln w="44450" cmpd="sng">
            <a:solidFill>
              <a:srgbClr val="FFFF00"/>
            </a:solidFill>
          </a:ln>
        </p:spPr>
        <p:txBody>
          <a:bodyPr wrap="none" rtlCol="0">
            <a:spAutoFit/>
          </a:bodyPr>
          <a:lstStyle/>
          <a:p>
            <a:r>
              <a:rPr lang="en-US" dirty="0" err="1" smtClean="0"/>
              <a:t>Interlobar</a:t>
            </a:r>
            <a:endParaRPr lang="en-US" dirty="0"/>
          </a:p>
        </p:txBody>
      </p:sp>
      <p:sp>
        <p:nvSpPr>
          <p:cNvPr id="31" name="TextBox 30"/>
          <p:cNvSpPr txBox="1"/>
          <p:nvPr/>
        </p:nvSpPr>
        <p:spPr>
          <a:xfrm>
            <a:off x="5909733" y="4709067"/>
            <a:ext cx="1159730" cy="369332"/>
          </a:xfrm>
          <a:prstGeom prst="rect">
            <a:avLst/>
          </a:prstGeom>
          <a:solidFill>
            <a:srgbClr val="FFFF00"/>
          </a:solidFill>
          <a:ln w="44450" cmpd="sng">
            <a:solidFill>
              <a:srgbClr val="FFFF00"/>
            </a:solidFill>
          </a:ln>
        </p:spPr>
        <p:txBody>
          <a:bodyPr wrap="none" rtlCol="0">
            <a:spAutoFit/>
          </a:bodyPr>
          <a:lstStyle/>
          <a:p>
            <a:r>
              <a:rPr lang="en-US" dirty="0" err="1" smtClean="0"/>
              <a:t>Subcarinal</a:t>
            </a:r>
            <a:endParaRPr lang="en-US" dirty="0"/>
          </a:p>
        </p:txBody>
      </p:sp>
      <p:sp>
        <p:nvSpPr>
          <p:cNvPr id="32" name="TextBox 31"/>
          <p:cNvSpPr txBox="1"/>
          <p:nvPr/>
        </p:nvSpPr>
        <p:spPr>
          <a:xfrm>
            <a:off x="5983641" y="5826667"/>
            <a:ext cx="1672566" cy="369332"/>
          </a:xfrm>
          <a:prstGeom prst="rect">
            <a:avLst/>
          </a:prstGeom>
          <a:solidFill>
            <a:srgbClr val="FFFF00"/>
          </a:solidFill>
          <a:ln w="44450" cmpd="sng">
            <a:solidFill>
              <a:srgbClr val="FFFF00"/>
            </a:solidFill>
          </a:ln>
        </p:spPr>
        <p:txBody>
          <a:bodyPr wrap="none" rtlCol="0">
            <a:spAutoFit/>
          </a:bodyPr>
          <a:lstStyle/>
          <a:p>
            <a:r>
              <a:rPr lang="en-US" dirty="0" err="1" smtClean="0"/>
              <a:t>Paraesophageal</a:t>
            </a:r>
            <a:endParaRPr lang="en-US" dirty="0"/>
          </a:p>
        </p:txBody>
      </p:sp>
      <p:cxnSp>
        <p:nvCxnSpPr>
          <p:cNvPr id="33" name="Straight Arrow Connector 32"/>
          <p:cNvCxnSpPr/>
          <p:nvPr/>
        </p:nvCxnSpPr>
        <p:spPr>
          <a:xfrm flipH="1">
            <a:off x="5816394" y="3828533"/>
            <a:ext cx="795866" cy="0"/>
          </a:xfrm>
          <a:prstGeom prst="straightConnector1">
            <a:avLst/>
          </a:prstGeom>
          <a:ln w="60325">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6612260" y="3643867"/>
            <a:ext cx="715761" cy="369332"/>
          </a:xfrm>
          <a:prstGeom prst="rect">
            <a:avLst/>
          </a:prstGeom>
          <a:solidFill>
            <a:srgbClr val="FFFF00"/>
          </a:solidFill>
          <a:ln w="44450" cmpd="sng">
            <a:solidFill>
              <a:srgbClr val="FFFF00"/>
            </a:solidFill>
          </a:ln>
        </p:spPr>
        <p:txBody>
          <a:bodyPr wrap="none" rtlCol="0">
            <a:spAutoFit/>
          </a:bodyPr>
          <a:lstStyle/>
          <a:p>
            <a:r>
              <a:rPr lang="en-US" dirty="0" smtClean="0"/>
              <a:t>Lobar</a:t>
            </a:r>
            <a:endParaRPr lang="en-US" dirty="0"/>
          </a:p>
        </p:txBody>
      </p:sp>
    </p:spTree>
    <p:extLst>
      <p:ext uri="{BB962C8B-B14F-4D97-AF65-F5344CB8AC3E}">
        <p14:creationId xmlns:p14="http://schemas.microsoft.com/office/powerpoint/2010/main" val="2168072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You won’t use these all the time, but it’s good to know what normal is. Here’s some commonly used values:</a:t>
            </a:r>
          </a:p>
          <a:p>
            <a:pPr lvl="1"/>
            <a:r>
              <a:rPr lang="en-US" dirty="0" smtClean="0"/>
              <a:t>Trachea 25mm coronal, 27mm sagittal; considered saber sheath (COPD) when </a:t>
            </a:r>
            <a:r>
              <a:rPr lang="en-US" dirty="0" err="1" smtClean="0"/>
              <a:t>coronal:sagittal</a:t>
            </a:r>
            <a:r>
              <a:rPr lang="en-US" dirty="0" smtClean="0"/>
              <a:t> ratio is 1.6.</a:t>
            </a:r>
          </a:p>
          <a:p>
            <a:pPr lvl="1"/>
            <a:r>
              <a:rPr lang="en-US" dirty="0" err="1" smtClean="0"/>
              <a:t>Azygos</a:t>
            </a:r>
            <a:r>
              <a:rPr lang="en-US" dirty="0" smtClean="0"/>
              <a:t> </a:t>
            </a:r>
            <a:r>
              <a:rPr lang="en-US" u="sng" dirty="0" smtClean="0"/>
              <a:t>&lt;</a:t>
            </a:r>
            <a:r>
              <a:rPr lang="en-US" dirty="0" smtClean="0"/>
              <a:t>10mm</a:t>
            </a:r>
          </a:p>
          <a:p>
            <a:pPr lvl="1"/>
            <a:r>
              <a:rPr lang="en-US" dirty="0" smtClean="0"/>
              <a:t>Chest wall AP/T ratio </a:t>
            </a:r>
            <a:r>
              <a:rPr lang="en-US" dirty="0" err="1" smtClean="0"/>
              <a:t>nl</a:t>
            </a:r>
            <a:r>
              <a:rPr lang="en-US" dirty="0" smtClean="0"/>
              <a:t> </a:t>
            </a:r>
            <a:r>
              <a:rPr lang="en-US" u="sng" dirty="0" smtClean="0"/>
              <a:t>&lt;</a:t>
            </a:r>
            <a:r>
              <a:rPr lang="en-US" dirty="0" smtClean="0"/>
              <a:t>0.37</a:t>
            </a:r>
          </a:p>
          <a:p>
            <a:pPr lvl="1"/>
            <a:r>
              <a:rPr lang="en-US" dirty="0" smtClean="0"/>
              <a:t>Main Pulmonary Artery 29mm</a:t>
            </a:r>
          </a:p>
          <a:p>
            <a:pPr lvl="1"/>
            <a:r>
              <a:rPr lang="en-US" dirty="0" smtClean="0"/>
              <a:t>Aorta 40mm (at level of main </a:t>
            </a:r>
            <a:r>
              <a:rPr lang="en-US" dirty="0" err="1" smtClean="0"/>
              <a:t>pulm</a:t>
            </a:r>
            <a:r>
              <a:rPr lang="en-US" dirty="0" smtClean="0"/>
              <a:t> artery)</a:t>
            </a:r>
          </a:p>
          <a:p>
            <a:pPr lvl="1"/>
            <a:r>
              <a:rPr lang="en-US" dirty="0" smtClean="0"/>
              <a:t>R atrium 32mm +/- 12mm (on CT, internal transverse diameter, level of mitral valve)</a:t>
            </a:r>
          </a:p>
          <a:p>
            <a:pPr lvl="1"/>
            <a:r>
              <a:rPr lang="en-US" dirty="0" smtClean="0"/>
              <a:t>R atrium </a:t>
            </a:r>
            <a:r>
              <a:rPr lang="en-US" u="sng" dirty="0" smtClean="0"/>
              <a:t>&lt;</a:t>
            </a:r>
            <a:r>
              <a:rPr lang="en-US" dirty="0" smtClean="0"/>
              <a:t>5.5mm (on CXR, </a:t>
            </a:r>
            <a:r>
              <a:rPr lang="en-US" dirty="0" err="1" smtClean="0"/>
              <a:t>dist</a:t>
            </a:r>
            <a:r>
              <a:rPr lang="en-US" dirty="0" smtClean="0"/>
              <a:t> from midline to R </a:t>
            </a:r>
            <a:r>
              <a:rPr lang="en-US" dirty="0" err="1" smtClean="0"/>
              <a:t>hrt</a:t>
            </a:r>
            <a:r>
              <a:rPr lang="en-US" dirty="0" smtClean="0"/>
              <a:t> border)</a:t>
            </a:r>
          </a:p>
          <a:p>
            <a:pPr lvl="1"/>
            <a:r>
              <a:rPr lang="en-US" dirty="0" smtClean="0"/>
              <a:t>L atrium 40mm +/- 9mm (on CT, AP intern </a:t>
            </a:r>
            <a:r>
              <a:rPr lang="en-US" dirty="0" err="1" smtClean="0"/>
              <a:t>diam</a:t>
            </a:r>
            <a:r>
              <a:rPr lang="en-US" dirty="0" smtClean="0"/>
              <a:t> at level of MV)</a:t>
            </a:r>
          </a:p>
          <a:p>
            <a:pPr lvl="1"/>
            <a:r>
              <a:rPr lang="en-US" dirty="0" smtClean="0"/>
              <a:t>L ventricle </a:t>
            </a:r>
            <a:r>
              <a:rPr lang="en-US" dirty="0" err="1" smtClean="0"/>
              <a:t>thickenss</a:t>
            </a:r>
            <a:r>
              <a:rPr lang="en-US" dirty="0" smtClean="0"/>
              <a:t> (including septum) 12mm</a:t>
            </a:r>
          </a:p>
          <a:p>
            <a:pPr lvl="1"/>
            <a:endParaRPr lang="en-US" dirty="0"/>
          </a:p>
        </p:txBody>
      </p:sp>
    </p:spTree>
    <p:extLst>
      <p:ext uri="{BB962C8B-B14F-4D97-AF65-F5344CB8AC3E}">
        <p14:creationId xmlns:p14="http://schemas.microsoft.com/office/powerpoint/2010/main" val="42148965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 Technical Skills</a:t>
            </a:r>
            <a:endParaRPr lang="en-US" dirty="0"/>
          </a:p>
        </p:txBody>
      </p:sp>
      <p:sp>
        <p:nvSpPr>
          <p:cNvPr id="3" name="Content Placeholder 2"/>
          <p:cNvSpPr>
            <a:spLocks noGrp="1"/>
          </p:cNvSpPr>
          <p:nvPr>
            <p:ph idx="1"/>
          </p:nvPr>
        </p:nvSpPr>
        <p:spPr/>
        <p:txBody>
          <a:bodyPr>
            <a:noAutofit/>
          </a:bodyPr>
          <a:lstStyle/>
          <a:p>
            <a:r>
              <a:rPr lang="en-US" sz="2400" dirty="0"/>
              <a:t>Make use of </a:t>
            </a:r>
            <a:r>
              <a:rPr lang="en-US" sz="2400" dirty="0" smtClean="0"/>
              <a:t>the PACS system.</a:t>
            </a:r>
            <a:endParaRPr lang="en-US" sz="2400" dirty="0"/>
          </a:p>
          <a:p>
            <a:r>
              <a:rPr lang="en-US" sz="2400" dirty="0"/>
              <a:t>Dictate concise but informative reports.</a:t>
            </a:r>
          </a:p>
          <a:p>
            <a:r>
              <a:rPr lang="en-US" sz="2400" dirty="0"/>
              <a:t>Use our dictation system to review and edit reports.</a:t>
            </a:r>
          </a:p>
          <a:p>
            <a:r>
              <a:rPr lang="en-US" sz="2400" dirty="0"/>
              <a:t>Look up old films and reports on current patients.</a:t>
            </a:r>
          </a:p>
          <a:p>
            <a:r>
              <a:rPr lang="en-US" sz="2400" dirty="0"/>
              <a:t>Organize the flow of work.</a:t>
            </a:r>
          </a:p>
          <a:p>
            <a:r>
              <a:rPr lang="en-US" sz="2400" dirty="0" smtClean="0"/>
              <a:t>Present a conference case.</a:t>
            </a:r>
            <a:endParaRPr lang="en-US" sz="2400" dirty="0"/>
          </a:p>
          <a:p>
            <a:r>
              <a:rPr lang="en-US" sz="2400" dirty="0" smtClean="0"/>
              <a:t>Become competent at using the paging </a:t>
            </a:r>
            <a:r>
              <a:rPr lang="en-US" sz="2400" dirty="0"/>
              <a:t>system.</a:t>
            </a:r>
          </a:p>
          <a:p>
            <a:r>
              <a:rPr lang="en-US" sz="2400" dirty="0"/>
              <a:t>Provide consultation to house staff and </a:t>
            </a:r>
            <a:r>
              <a:rPr lang="en-US" sz="2400" dirty="0" err="1"/>
              <a:t>attendings</a:t>
            </a:r>
            <a:r>
              <a:rPr lang="en-US" sz="2400" dirty="0"/>
              <a:t>.</a:t>
            </a:r>
          </a:p>
          <a:p>
            <a:r>
              <a:rPr lang="en-US" sz="2400" dirty="0"/>
              <a:t>Maintain quality control of chest films.</a:t>
            </a:r>
          </a:p>
          <a:p>
            <a:r>
              <a:rPr lang="en-US" sz="2400" dirty="0"/>
              <a:t>Acquire detailed knowledge about PACS.</a:t>
            </a:r>
          </a:p>
        </p:txBody>
      </p:sp>
    </p:spTree>
    <p:extLst>
      <p:ext uri="{BB962C8B-B14F-4D97-AF65-F5344CB8AC3E}">
        <p14:creationId xmlns:p14="http://schemas.microsoft.com/office/powerpoint/2010/main" val="2796076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Anatomic Landmarks</a:t>
            </a:r>
            <a:endParaRPr lang="en-US" dirty="0"/>
          </a:p>
        </p:txBody>
      </p:sp>
      <p:sp>
        <p:nvSpPr>
          <p:cNvPr id="5" name="Content Placeholder 2"/>
          <p:cNvSpPr>
            <a:spLocks noGrp="1"/>
          </p:cNvSpPr>
          <p:nvPr>
            <p:ph idx="1"/>
          </p:nvPr>
        </p:nvSpPr>
        <p:spPr>
          <a:xfrm>
            <a:off x="0" y="1417638"/>
            <a:ext cx="3755569" cy="2273829"/>
          </a:xfrm>
        </p:spPr>
        <p:txBody>
          <a:bodyPr>
            <a:normAutofit/>
          </a:bodyPr>
          <a:lstStyle/>
          <a:p>
            <a:r>
              <a:rPr lang="en-US" dirty="0"/>
              <a:t>This is where you </a:t>
            </a:r>
            <a:r>
              <a:rPr lang="en-US" dirty="0" smtClean="0"/>
              <a:t>measure </a:t>
            </a:r>
            <a:r>
              <a:rPr lang="en-US" dirty="0"/>
              <a:t>the </a:t>
            </a:r>
            <a:r>
              <a:rPr lang="en-US" dirty="0" smtClean="0"/>
              <a:t>MPA and AA diameters on </a:t>
            </a:r>
            <a:r>
              <a:rPr lang="en-US" dirty="0"/>
              <a:t>CT.</a:t>
            </a:r>
          </a:p>
        </p:txBody>
      </p:sp>
      <p:pic>
        <p:nvPicPr>
          <p:cNvPr id="3" name="Picture 2" descr="MPA.jpg"/>
          <p:cNvPicPr>
            <a:picLocks noChangeAspect="1"/>
          </p:cNvPicPr>
          <p:nvPr/>
        </p:nvPicPr>
        <p:blipFill rotWithShape="1">
          <a:blip r:embed="rId3">
            <a:extLst>
              <a:ext uri="{28A0092B-C50C-407E-A947-70E740481C1C}">
                <a14:useLocalDpi xmlns:a14="http://schemas.microsoft.com/office/drawing/2010/main" val="0"/>
              </a:ext>
            </a:extLst>
          </a:blip>
          <a:srcRect l="8909" t="12397" r="9694" b="3719"/>
          <a:stretch/>
        </p:blipFill>
        <p:spPr>
          <a:xfrm>
            <a:off x="3755569" y="1417637"/>
            <a:ext cx="5219098" cy="5271029"/>
          </a:xfrm>
          <a:prstGeom prst="rect">
            <a:avLst/>
          </a:prstGeom>
        </p:spPr>
      </p:pic>
      <p:cxnSp>
        <p:nvCxnSpPr>
          <p:cNvPr id="7" name="Straight Arrow Connector 6"/>
          <p:cNvCxnSpPr/>
          <p:nvPr/>
        </p:nvCxnSpPr>
        <p:spPr>
          <a:xfrm>
            <a:off x="6485467" y="2912533"/>
            <a:ext cx="1083733" cy="778934"/>
          </a:xfrm>
          <a:prstGeom prst="straightConnector1">
            <a:avLst/>
          </a:prstGeom>
          <a:ln w="63500">
            <a:solidFill>
              <a:srgbClr val="FFFF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4876801" y="2082800"/>
            <a:ext cx="982133" cy="1083734"/>
          </a:xfrm>
          <a:prstGeom prst="straightConnector1">
            <a:avLst/>
          </a:prstGeom>
          <a:ln w="63500">
            <a:solidFill>
              <a:srgbClr val="FFFF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315980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Thymus</a:t>
            </a:r>
            <a:endParaRPr lang="en-US" dirty="0"/>
          </a:p>
        </p:txBody>
      </p:sp>
      <p:sp>
        <p:nvSpPr>
          <p:cNvPr id="3" name="Content Placeholder 2"/>
          <p:cNvSpPr>
            <a:spLocks noGrp="1"/>
          </p:cNvSpPr>
          <p:nvPr>
            <p:ph idx="1"/>
          </p:nvPr>
        </p:nvSpPr>
        <p:spPr>
          <a:xfrm>
            <a:off x="6343486" y="2001298"/>
            <a:ext cx="2673716" cy="3451235"/>
          </a:xfrm>
        </p:spPr>
        <p:txBody>
          <a:bodyPr>
            <a:normAutofit fontScale="85000" lnSpcReduction="10000"/>
          </a:bodyPr>
          <a:lstStyle/>
          <a:p>
            <a:pPr marL="0" indent="0">
              <a:buNone/>
            </a:pPr>
            <a:r>
              <a:rPr lang="en-US" dirty="0" smtClean="0"/>
              <a:t>It’s normally subtle, with concave borders. Sometimes it shows up after stress/ chemotherapy (</a:t>
            </a:r>
            <a:r>
              <a:rPr lang="en-US" dirty="0" err="1" smtClean="0"/>
              <a:t>thymic</a:t>
            </a:r>
            <a:r>
              <a:rPr lang="en-US" dirty="0" smtClean="0"/>
              <a:t> rebound).</a:t>
            </a:r>
            <a:endParaRPr lang="en-US" dirty="0"/>
          </a:p>
        </p:txBody>
      </p:sp>
      <p:pic>
        <p:nvPicPr>
          <p:cNvPr id="4" name="Picture 3" descr="thymus.jpg"/>
          <p:cNvPicPr>
            <a:picLocks noChangeAspect="1"/>
          </p:cNvPicPr>
          <p:nvPr/>
        </p:nvPicPr>
        <p:blipFill rotWithShape="1">
          <a:blip r:embed="rId2">
            <a:extLst>
              <a:ext uri="{28A0092B-C50C-407E-A947-70E740481C1C}">
                <a14:useLocalDpi xmlns:a14="http://schemas.microsoft.com/office/drawing/2010/main" val="0"/>
              </a:ext>
            </a:extLst>
          </a:blip>
          <a:srcRect l="20123" t="29182" r="18642" b="29136"/>
          <a:stretch/>
        </p:blipFill>
        <p:spPr>
          <a:xfrm>
            <a:off x="-1" y="1845735"/>
            <a:ext cx="6343487" cy="4318000"/>
          </a:xfrm>
          <a:prstGeom prst="rect">
            <a:avLst/>
          </a:prstGeom>
        </p:spPr>
      </p:pic>
      <p:cxnSp>
        <p:nvCxnSpPr>
          <p:cNvPr id="6" name="Straight Arrow Connector 5"/>
          <p:cNvCxnSpPr/>
          <p:nvPr/>
        </p:nvCxnSpPr>
        <p:spPr>
          <a:xfrm flipH="1">
            <a:off x="3488267" y="2692400"/>
            <a:ext cx="795866" cy="0"/>
          </a:xfrm>
          <a:prstGeom prst="straightConnector1">
            <a:avLst/>
          </a:prstGeom>
          <a:ln w="60325">
            <a:solidFill>
              <a:srgbClr val="FFFF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6714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Atelectasis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most common </a:t>
            </a:r>
            <a:r>
              <a:rPr lang="en-US" dirty="0" err="1" smtClean="0"/>
              <a:t>abn</a:t>
            </a:r>
            <a:r>
              <a:rPr lang="en-US" dirty="0" smtClean="0"/>
              <a:t> found on CXR; B&amp;H pg349.</a:t>
            </a:r>
          </a:p>
          <a:p>
            <a:r>
              <a:rPr lang="en-US" dirty="0"/>
              <a:t>H</a:t>
            </a:r>
            <a:r>
              <a:rPr lang="en-US" dirty="0" smtClean="0"/>
              <a:t>ere are the subtypes and examples of each</a:t>
            </a:r>
          </a:p>
          <a:p>
            <a:r>
              <a:rPr lang="en-US" dirty="0" smtClean="0"/>
              <a:t>Obstructive (</a:t>
            </a:r>
            <a:r>
              <a:rPr lang="en-US" dirty="0" err="1" smtClean="0"/>
              <a:t>resorptive</a:t>
            </a:r>
            <a:r>
              <a:rPr lang="en-US" dirty="0" smtClean="0"/>
              <a:t>) – found in mucus plug, bronchogenic carcinoma, or </a:t>
            </a:r>
            <a:r>
              <a:rPr lang="en-US" dirty="0"/>
              <a:t>external compression of </a:t>
            </a:r>
            <a:r>
              <a:rPr lang="en-US" dirty="0" smtClean="0"/>
              <a:t>airway</a:t>
            </a:r>
          </a:p>
          <a:p>
            <a:r>
              <a:rPr lang="en-US" dirty="0" smtClean="0"/>
              <a:t>Passive (relaxation) – Pleural effusion and PTX</a:t>
            </a:r>
          </a:p>
          <a:p>
            <a:r>
              <a:rPr lang="en-US" dirty="0" smtClean="0"/>
              <a:t>Compressive – Anything that could compress it (bullae)</a:t>
            </a:r>
          </a:p>
          <a:p>
            <a:r>
              <a:rPr lang="en-US" dirty="0" err="1" smtClean="0"/>
              <a:t>Cicatricial</a:t>
            </a:r>
            <a:r>
              <a:rPr lang="en-US" dirty="0" smtClean="0"/>
              <a:t> – Post-primary Tb and radiation fibrosis</a:t>
            </a:r>
          </a:p>
          <a:p>
            <a:r>
              <a:rPr lang="en-US" dirty="0" smtClean="0"/>
              <a:t>Adhesive – Respiratory distress syndrome of the newborn</a:t>
            </a:r>
            <a:endParaRPr lang="en-US" dirty="0"/>
          </a:p>
        </p:txBody>
      </p:sp>
    </p:spTree>
    <p:extLst>
      <p:ext uri="{BB962C8B-B14F-4D97-AF65-F5344CB8AC3E}">
        <p14:creationId xmlns:p14="http://schemas.microsoft.com/office/powerpoint/2010/main" val="2003912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Discoid Atelectasis</a:t>
            </a:r>
            <a:endParaRPr lang="en-US" dirty="0"/>
          </a:p>
        </p:txBody>
      </p:sp>
      <p:sp>
        <p:nvSpPr>
          <p:cNvPr id="3" name="Content Placeholder 2"/>
          <p:cNvSpPr>
            <a:spLocks noGrp="1"/>
          </p:cNvSpPr>
          <p:nvPr>
            <p:ph idx="1"/>
          </p:nvPr>
        </p:nvSpPr>
        <p:spPr>
          <a:xfrm>
            <a:off x="5445770" y="1417638"/>
            <a:ext cx="3241029" cy="5107268"/>
          </a:xfrm>
        </p:spPr>
        <p:txBody>
          <a:bodyPr>
            <a:normAutofit/>
          </a:bodyPr>
          <a:lstStyle/>
          <a:p>
            <a:r>
              <a:rPr lang="en-US" dirty="0" smtClean="0"/>
              <a:t>Discoid “band-like opacity”</a:t>
            </a:r>
          </a:p>
          <a:p>
            <a:r>
              <a:rPr lang="en-US" dirty="0" smtClean="0"/>
              <a:t>Often along fissure or in the bases of the </a:t>
            </a:r>
            <a:r>
              <a:rPr lang="en-US" dirty="0" smtClean="0"/>
              <a:t>lungs</a:t>
            </a:r>
          </a:p>
          <a:p>
            <a:r>
              <a:rPr lang="en-US" dirty="0" smtClean="0"/>
              <a:t>Often causes shift of nearby structures</a:t>
            </a:r>
            <a:endParaRPr lang="en-US" dirty="0"/>
          </a:p>
        </p:txBody>
      </p:sp>
      <p:pic>
        <p:nvPicPr>
          <p:cNvPr id="5" name="Picture 4" descr="atelectasis.jpg"/>
          <p:cNvPicPr>
            <a:picLocks noChangeAspect="1"/>
          </p:cNvPicPr>
          <p:nvPr/>
        </p:nvPicPr>
        <p:blipFill rotWithShape="1">
          <a:blip r:embed="rId2">
            <a:extLst>
              <a:ext uri="{28A0092B-C50C-407E-A947-70E740481C1C}">
                <a14:useLocalDpi xmlns:a14="http://schemas.microsoft.com/office/drawing/2010/main" val="0"/>
              </a:ext>
            </a:extLst>
          </a:blip>
          <a:srcRect l="13116" t="9260" r="30030" b="31482"/>
          <a:stretch/>
        </p:blipFill>
        <p:spPr>
          <a:xfrm>
            <a:off x="282222" y="1417638"/>
            <a:ext cx="4713111" cy="4900274"/>
          </a:xfrm>
          <a:prstGeom prst="rect">
            <a:avLst/>
          </a:prstGeom>
        </p:spPr>
      </p:pic>
      <p:cxnSp>
        <p:nvCxnSpPr>
          <p:cNvPr id="6" name="Straight Arrow Connector 5"/>
          <p:cNvCxnSpPr/>
          <p:nvPr/>
        </p:nvCxnSpPr>
        <p:spPr>
          <a:xfrm flipH="1">
            <a:off x="2020711" y="4371622"/>
            <a:ext cx="795866" cy="0"/>
          </a:xfrm>
          <a:prstGeom prst="straightConnector1">
            <a:avLst/>
          </a:prstGeom>
          <a:ln w="60325">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1893711" y="5147733"/>
            <a:ext cx="795866" cy="0"/>
          </a:xfrm>
          <a:prstGeom prst="straightConnector1">
            <a:avLst/>
          </a:prstGeom>
          <a:ln w="60325">
            <a:solidFill>
              <a:srgbClr val="FFFF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2080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Nodules</a:t>
            </a:r>
            <a:endParaRPr lang="en-US" dirty="0"/>
          </a:p>
        </p:txBody>
      </p:sp>
      <p:sp>
        <p:nvSpPr>
          <p:cNvPr id="3" name="Content Placeholder 2"/>
          <p:cNvSpPr>
            <a:spLocks noGrp="1"/>
          </p:cNvSpPr>
          <p:nvPr>
            <p:ph idx="1"/>
          </p:nvPr>
        </p:nvSpPr>
        <p:spPr/>
        <p:txBody>
          <a:bodyPr/>
          <a:lstStyle/>
          <a:p>
            <a:r>
              <a:rPr lang="en-US" dirty="0" smtClean="0"/>
              <a:t>You will get a lot of “follow-up Pulmonary Nodule” CTs, where you just look for and measure nodules, and compare them to the priors. If there are a lot of nodules, dictate that there are “multiple” or “numerous” nodules and measure just a few (usually the biggest).</a:t>
            </a:r>
            <a:endParaRPr lang="en-US" dirty="0"/>
          </a:p>
        </p:txBody>
      </p:sp>
    </p:spTree>
    <p:extLst>
      <p:ext uri="{BB962C8B-B14F-4D97-AF65-F5344CB8AC3E}">
        <p14:creationId xmlns:p14="http://schemas.microsoft.com/office/powerpoint/2010/main" val="1596903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Nodules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7576864"/>
              </p:ext>
            </p:extLst>
          </p:nvPr>
        </p:nvGraphicFramePr>
        <p:xfrm>
          <a:off x="457200" y="2946324"/>
          <a:ext cx="8229600" cy="3388359"/>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Nodule Size</a:t>
                      </a:r>
                      <a:r>
                        <a:rPr lang="en-US" baseline="0" dirty="0" smtClean="0"/>
                        <a:t> (mm)</a:t>
                      </a:r>
                      <a:endParaRPr lang="en-US" dirty="0"/>
                    </a:p>
                  </a:txBody>
                  <a:tcPr/>
                </a:tc>
                <a:tc>
                  <a:txBody>
                    <a:bodyPr/>
                    <a:lstStyle/>
                    <a:p>
                      <a:r>
                        <a:rPr lang="en-US" dirty="0" smtClean="0"/>
                        <a:t>Low-Risk Patient</a:t>
                      </a:r>
                      <a:endParaRPr lang="en-US" dirty="0"/>
                    </a:p>
                  </a:txBody>
                  <a:tcPr/>
                </a:tc>
                <a:tc>
                  <a:txBody>
                    <a:bodyPr/>
                    <a:lstStyle/>
                    <a:p>
                      <a:r>
                        <a:rPr lang="en-US" dirty="0" smtClean="0"/>
                        <a:t>High-Risk</a:t>
                      </a:r>
                      <a:r>
                        <a:rPr lang="en-US" baseline="0" dirty="0" smtClean="0"/>
                        <a:t> Patient</a:t>
                      </a:r>
                      <a:endParaRPr lang="en-US" dirty="0"/>
                    </a:p>
                  </a:txBody>
                  <a:tcPr/>
                </a:tc>
              </a:tr>
              <a:tr h="370840">
                <a:tc>
                  <a:txBody>
                    <a:bodyPr/>
                    <a:lstStyle/>
                    <a:p>
                      <a:r>
                        <a:rPr lang="en-US" u="sng" dirty="0" smtClean="0"/>
                        <a:t>&lt;</a:t>
                      </a:r>
                      <a:r>
                        <a:rPr lang="en-US" u="none" baseline="0" dirty="0" smtClean="0"/>
                        <a:t> 4</a:t>
                      </a:r>
                      <a:endParaRPr lang="en-US" u="sng" dirty="0"/>
                    </a:p>
                  </a:txBody>
                  <a:tcPr/>
                </a:tc>
                <a:tc>
                  <a:txBody>
                    <a:bodyPr/>
                    <a:lstStyle/>
                    <a:p>
                      <a:r>
                        <a:rPr lang="en-US" dirty="0" smtClean="0"/>
                        <a:t>No follow up needed</a:t>
                      </a:r>
                      <a:endParaRPr lang="en-US" dirty="0"/>
                    </a:p>
                  </a:txBody>
                  <a:tcPr/>
                </a:tc>
                <a:tc>
                  <a:txBody>
                    <a:bodyPr/>
                    <a:lstStyle/>
                    <a:p>
                      <a:r>
                        <a:rPr lang="en-US" dirty="0" smtClean="0"/>
                        <a:t>Follow-up CT at 12 </a:t>
                      </a:r>
                      <a:r>
                        <a:rPr lang="en-US" dirty="0" err="1" smtClean="0"/>
                        <a:t>mo</a:t>
                      </a:r>
                      <a:r>
                        <a:rPr lang="en-US" dirty="0" smtClean="0"/>
                        <a:t>; if unchanged, no further follow up</a:t>
                      </a:r>
                      <a:endParaRPr lang="en-US" dirty="0"/>
                    </a:p>
                  </a:txBody>
                  <a:tcPr/>
                </a:tc>
              </a:tr>
              <a:tr h="370840">
                <a:tc>
                  <a:txBody>
                    <a:bodyPr/>
                    <a:lstStyle/>
                    <a:p>
                      <a:r>
                        <a:rPr lang="en-US" dirty="0" smtClean="0"/>
                        <a:t>&gt; 4-6</a:t>
                      </a:r>
                      <a:endParaRPr lang="en-US" dirty="0"/>
                    </a:p>
                  </a:txBody>
                  <a:tcPr/>
                </a:tc>
                <a:tc>
                  <a:txBody>
                    <a:bodyPr/>
                    <a:lstStyle/>
                    <a:p>
                      <a:r>
                        <a:rPr lang="en-US" dirty="0" smtClean="0"/>
                        <a:t>Follow-up</a:t>
                      </a:r>
                      <a:r>
                        <a:rPr lang="en-US" baseline="0" dirty="0" smtClean="0"/>
                        <a:t> CT at 12 </a:t>
                      </a:r>
                      <a:r>
                        <a:rPr lang="en-US" baseline="0" dirty="0" err="1" smtClean="0"/>
                        <a:t>mo</a:t>
                      </a:r>
                      <a:r>
                        <a:rPr lang="en-US" baseline="0" dirty="0" smtClean="0"/>
                        <a:t>; if unchanged, no further follow up</a:t>
                      </a:r>
                      <a:endParaRPr lang="en-US" dirty="0"/>
                    </a:p>
                  </a:txBody>
                  <a:tcPr/>
                </a:tc>
                <a:tc>
                  <a:txBody>
                    <a:bodyPr/>
                    <a:lstStyle/>
                    <a:p>
                      <a:r>
                        <a:rPr lang="en-US" dirty="0" smtClean="0"/>
                        <a:t>Initial follow-up CT at 6-12 </a:t>
                      </a:r>
                      <a:r>
                        <a:rPr lang="en-US" dirty="0" err="1" smtClean="0"/>
                        <a:t>mo</a:t>
                      </a:r>
                      <a:r>
                        <a:rPr lang="en-US" dirty="0" smtClean="0"/>
                        <a:t> then at 18-24 </a:t>
                      </a:r>
                      <a:r>
                        <a:rPr lang="en-US" dirty="0" err="1" smtClean="0"/>
                        <a:t>mo</a:t>
                      </a:r>
                      <a:r>
                        <a:rPr lang="en-US" dirty="0" smtClean="0"/>
                        <a:t> if no change</a:t>
                      </a:r>
                      <a:endParaRPr lang="en-US" dirty="0"/>
                    </a:p>
                  </a:txBody>
                  <a:tcPr/>
                </a:tc>
              </a:tr>
              <a:tr h="370840">
                <a:tc>
                  <a:txBody>
                    <a:bodyPr/>
                    <a:lstStyle/>
                    <a:p>
                      <a:r>
                        <a:rPr lang="en-US" dirty="0" smtClean="0"/>
                        <a:t>&gt;8</a:t>
                      </a:r>
                      <a:endParaRPr lang="en-US" dirty="0"/>
                    </a:p>
                  </a:txBody>
                  <a:tcPr/>
                </a:tc>
                <a:tc>
                  <a:txBody>
                    <a:bodyPr/>
                    <a:lstStyle/>
                    <a:p>
                      <a:r>
                        <a:rPr lang="en-US" dirty="0" smtClean="0"/>
                        <a:t>Follow-up</a:t>
                      </a:r>
                      <a:r>
                        <a:rPr lang="en-US" baseline="0" dirty="0" smtClean="0"/>
                        <a:t> CT at around 3, 9, and 24 </a:t>
                      </a:r>
                      <a:r>
                        <a:rPr lang="en-US" baseline="0" dirty="0" err="1" smtClean="0"/>
                        <a:t>mo</a:t>
                      </a:r>
                      <a:r>
                        <a:rPr lang="en-US" baseline="0" dirty="0" smtClean="0"/>
                        <a:t>, dynamic contrast-enhanced CT, PET, and/or biopsy</a:t>
                      </a:r>
                      <a:endParaRPr lang="en-US" dirty="0"/>
                    </a:p>
                  </a:txBody>
                  <a:tcPr/>
                </a:tc>
                <a:tc>
                  <a:txBody>
                    <a:bodyPr/>
                    <a:lstStyle/>
                    <a:p>
                      <a:r>
                        <a:rPr lang="en-US" dirty="0" smtClean="0"/>
                        <a:t>Same as for low-risk patient</a:t>
                      </a:r>
                      <a:endParaRPr lang="en-US" dirty="0"/>
                    </a:p>
                  </a:txBody>
                  <a:tcPr/>
                </a:tc>
              </a:tr>
            </a:tbl>
          </a:graphicData>
        </a:graphic>
      </p:graphicFrame>
      <p:sp>
        <p:nvSpPr>
          <p:cNvPr id="5" name="TextBox 4"/>
          <p:cNvSpPr txBox="1"/>
          <p:nvPr/>
        </p:nvSpPr>
        <p:spPr>
          <a:xfrm>
            <a:off x="830916" y="1570944"/>
            <a:ext cx="7699107" cy="1077218"/>
          </a:xfrm>
          <a:prstGeom prst="rect">
            <a:avLst/>
          </a:prstGeom>
          <a:noFill/>
        </p:spPr>
        <p:txBody>
          <a:bodyPr wrap="square" rtlCol="0">
            <a:spAutoFit/>
          </a:bodyPr>
          <a:lstStyle/>
          <a:p>
            <a:r>
              <a:rPr lang="en-US" sz="3200" u="sng" dirty="0" smtClean="0"/>
              <a:t>The </a:t>
            </a:r>
            <a:r>
              <a:rPr lang="en-US" sz="3200" u="sng" dirty="0" err="1" smtClean="0"/>
              <a:t>Fleischner</a:t>
            </a:r>
            <a:r>
              <a:rPr lang="en-US" sz="3200" u="sng" dirty="0" smtClean="0"/>
              <a:t> Criteria</a:t>
            </a:r>
            <a:r>
              <a:rPr lang="en-US" sz="3200" dirty="0" smtClean="0"/>
              <a:t>. </a:t>
            </a:r>
            <a:r>
              <a:rPr lang="en-US" sz="3200" dirty="0" smtClean="0"/>
              <a:t>It will be very helpful to know these.</a:t>
            </a:r>
            <a:endParaRPr lang="en-US" sz="3200" dirty="0"/>
          </a:p>
        </p:txBody>
      </p:sp>
    </p:spTree>
    <p:extLst>
      <p:ext uri="{BB962C8B-B14F-4D97-AF65-F5344CB8AC3E}">
        <p14:creationId xmlns:p14="http://schemas.microsoft.com/office/powerpoint/2010/main" val="998383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Lung Cancer</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427351282"/>
              </p:ext>
            </p:extLst>
          </p:nvPr>
        </p:nvGraphicFramePr>
        <p:xfrm>
          <a:off x="211668" y="2257778"/>
          <a:ext cx="8706555" cy="3479800"/>
        </p:xfrm>
        <a:graphic>
          <a:graphicData uri="http://schemas.openxmlformats.org/drawingml/2006/table">
            <a:tbl>
              <a:tblPr firstRow="1" bandRow="1">
                <a:tableStyleId>{5C22544A-7EE6-4342-B048-85BDC9FD1C3A}</a:tableStyleId>
              </a:tblPr>
              <a:tblGrid>
                <a:gridCol w="761998"/>
                <a:gridCol w="1397000"/>
                <a:gridCol w="2096502"/>
                <a:gridCol w="1418500"/>
                <a:gridCol w="1418500"/>
                <a:gridCol w="1614055"/>
              </a:tblGrid>
              <a:tr h="370840">
                <a:tc>
                  <a:txBody>
                    <a:bodyPr/>
                    <a:lstStyle/>
                    <a:p>
                      <a:endParaRPr lang="en-US" dirty="0"/>
                    </a:p>
                  </a:txBody>
                  <a:tcPr/>
                </a:tc>
                <a:tc>
                  <a:txBody>
                    <a:bodyPr/>
                    <a:lstStyle/>
                    <a:p>
                      <a:r>
                        <a:rPr lang="en-US" dirty="0" smtClean="0"/>
                        <a:t>Diameter</a:t>
                      </a:r>
                      <a:endParaRPr lang="en-US" dirty="0"/>
                    </a:p>
                  </a:txBody>
                  <a:tcPr/>
                </a:tc>
                <a:tc>
                  <a:txBody>
                    <a:bodyPr/>
                    <a:lstStyle/>
                    <a:p>
                      <a:r>
                        <a:rPr lang="en-US" dirty="0" err="1" smtClean="0"/>
                        <a:t>Medianoscopy</a:t>
                      </a:r>
                      <a:endParaRPr lang="en-US" dirty="0"/>
                    </a:p>
                  </a:txBody>
                  <a:tcPr/>
                </a:tc>
                <a:tc>
                  <a:txBody>
                    <a:bodyPr/>
                    <a:lstStyle/>
                    <a:p>
                      <a:r>
                        <a:rPr lang="en-US" dirty="0" smtClean="0"/>
                        <a:t>Atelectasis</a:t>
                      </a:r>
                      <a:endParaRPr lang="en-US" dirty="0"/>
                    </a:p>
                  </a:txBody>
                  <a:tcPr/>
                </a:tc>
                <a:tc>
                  <a:txBody>
                    <a:bodyPr/>
                    <a:lstStyle/>
                    <a:p>
                      <a:r>
                        <a:rPr lang="en-US" dirty="0" smtClean="0"/>
                        <a:t>Invasion</a:t>
                      </a:r>
                      <a:endParaRPr lang="en-US" dirty="0"/>
                    </a:p>
                  </a:txBody>
                  <a:tcPr/>
                </a:tc>
                <a:tc>
                  <a:txBody>
                    <a:bodyPr/>
                    <a:lstStyle/>
                    <a:p>
                      <a:r>
                        <a:rPr lang="en-US" dirty="0" smtClean="0"/>
                        <a:t>Nodules</a:t>
                      </a:r>
                      <a:endParaRPr lang="en-US" dirty="0"/>
                    </a:p>
                  </a:txBody>
                  <a:tcPr/>
                </a:tc>
              </a:tr>
              <a:tr h="370840">
                <a:tc>
                  <a:txBody>
                    <a:bodyPr/>
                    <a:lstStyle/>
                    <a:p>
                      <a:r>
                        <a:rPr lang="en-US" dirty="0" smtClean="0"/>
                        <a:t>T1</a:t>
                      </a:r>
                      <a:endParaRPr lang="en-US" dirty="0"/>
                    </a:p>
                  </a:txBody>
                  <a:tcPr/>
                </a:tc>
                <a:tc>
                  <a:txBody>
                    <a:bodyPr/>
                    <a:lstStyle/>
                    <a:p>
                      <a:r>
                        <a:rPr lang="en-US" sz="1200" dirty="0" smtClean="0"/>
                        <a:t>T1a</a:t>
                      </a:r>
                      <a:r>
                        <a:rPr lang="en-US" sz="1200" u="sng" dirty="0" smtClean="0"/>
                        <a:t>&lt;</a:t>
                      </a:r>
                      <a:r>
                        <a:rPr lang="en-US" sz="1200" u="none" dirty="0" smtClean="0"/>
                        <a:t>2cm</a:t>
                      </a:r>
                    </a:p>
                    <a:p>
                      <a:r>
                        <a:rPr lang="en-US" sz="1200" u="none" dirty="0" smtClean="0"/>
                        <a:t>T1b&gt;2-3cm</a:t>
                      </a:r>
                      <a:endParaRPr lang="en-US" sz="1200" dirty="0"/>
                    </a:p>
                  </a:txBody>
                  <a:tcPr/>
                </a:tc>
                <a:tc>
                  <a:txBody>
                    <a:bodyPr/>
                    <a:lstStyle/>
                    <a:p>
                      <a:r>
                        <a:rPr lang="en-US" sz="1200" dirty="0" smtClean="0"/>
                        <a:t>No invasion</a:t>
                      </a:r>
                    </a:p>
                    <a:p>
                      <a:r>
                        <a:rPr lang="en-US" sz="1200" dirty="0" smtClean="0"/>
                        <a:t>Lobar bronchus</a:t>
                      </a:r>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r>
              <a:tr h="370840">
                <a:tc>
                  <a:txBody>
                    <a:bodyPr/>
                    <a:lstStyle/>
                    <a:p>
                      <a:r>
                        <a:rPr lang="en-US" dirty="0" smtClean="0"/>
                        <a:t>T2</a:t>
                      </a:r>
                      <a:endParaRPr lang="en-US" dirty="0"/>
                    </a:p>
                  </a:txBody>
                  <a:tcPr/>
                </a:tc>
                <a:tc>
                  <a:txBody>
                    <a:bodyPr/>
                    <a:lstStyle/>
                    <a:p>
                      <a:r>
                        <a:rPr lang="en-US" sz="1200" dirty="0" smtClean="0"/>
                        <a:t>T2a&gt;3-5cm</a:t>
                      </a:r>
                    </a:p>
                    <a:p>
                      <a:r>
                        <a:rPr lang="en-US" sz="1200" dirty="0" smtClean="0"/>
                        <a:t>T2b&gt;5-7cm</a:t>
                      </a:r>
                      <a:endParaRPr lang="en-US" sz="1200" dirty="0"/>
                    </a:p>
                  </a:txBody>
                  <a:tcPr/>
                </a:tc>
                <a:tc>
                  <a:txBody>
                    <a:bodyPr/>
                    <a:lstStyle/>
                    <a:p>
                      <a:r>
                        <a:rPr lang="en-US" sz="1200" dirty="0" smtClean="0"/>
                        <a:t>Main bronchus &gt;</a:t>
                      </a:r>
                      <a:r>
                        <a:rPr lang="en-US" sz="1200" baseline="0" dirty="0" smtClean="0"/>
                        <a:t> 2cm to carina</a:t>
                      </a:r>
                      <a:endParaRPr lang="en-US" sz="1200" dirty="0"/>
                    </a:p>
                  </a:txBody>
                  <a:tcPr/>
                </a:tc>
                <a:tc>
                  <a:txBody>
                    <a:bodyPr/>
                    <a:lstStyle/>
                    <a:p>
                      <a:r>
                        <a:rPr lang="en-US" sz="1200" dirty="0" smtClean="0"/>
                        <a:t>Atelectasis or obstructive PNA</a:t>
                      </a:r>
                      <a:r>
                        <a:rPr lang="en-US" sz="1200" baseline="0" dirty="0" smtClean="0"/>
                        <a:t> to </a:t>
                      </a:r>
                      <a:r>
                        <a:rPr lang="en-US" sz="1200" baseline="0" dirty="0" err="1" smtClean="0"/>
                        <a:t>hilus</a:t>
                      </a:r>
                      <a:r>
                        <a:rPr lang="en-US" sz="1200" baseline="0" dirty="0" smtClean="0"/>
                        <a:t> not entire lung</a:t>
                      </a:r>
                      <a:endParaRPr lang="en-US" sz="1200" dirty="0"/>
                    </a:p>
                  </a:txBody>
                  <a:tcPr/>
                </a:tc>
                <a:tc>
                  <a:txBody>
                    <a:bodyPr/>
                    <a:lstStyle/>
                    <a:p>
                      <a:r>
                        <a:rPr lang="en-US" sz="1200" dirty="0" smtClean="0"/>
                        <a:t>Visceral pleura</a:t>
                      </a:r>
                      <a:endParaRPr lang="en-US" sz="1200" dirty="0"/>
                    </a:p>
                  </a:txBody>
                  <a:tcPr/>
                </a:tc>
                <a:tc>
                  <a:txBody>
                    <a:bodyPr/>
                    <a:lstStyle/>
                    <a:p>
                      <a:endParaRPr lang="en-US" sz="1200"/>
                    </a:p>
                  </a:txBody>
                  <a:tcPr/>
                </a:tc>
              </a:tr>
              <a:tr h="370840">
                <a:tc>
                  <a:txBody>
                    <a:bodyPr/>
                    <a:lstStyle/>
                    <a:p>
                      <a:r>
                        <a:rPr lang="en-US" dirty="0" smtClean="0"/>
                        <a:t>T3</a:t>
                      </a:r>
                      <a:endParaRPr lang="en-US" dirty="0"/>
                    </a:p>
                  </a:txBody>
                  <a:tcPr/>
                </a:tc>
                <a:tc>
                  <a:txBody>
                    <a:bodyPr/>
                    <a:lstStyle/>
                    <a:p>
                      <a:r>
                        <a:rPr lang="en-US" sz="1200" dirty="0" smtClean="0"/>
                        <a:t>&gt;7cm</a:t>
                      </a:r>
                      <a:endParaRPr lang="en-US" sz="1200" dirty="0"/>
                    </a:p>
                  </a:txBody>
                  <a:tcPr/>
                </a:tc>
                <a:tc>
                  <a:txBody>
                    <a:bodyPr/>
                    <a:lstStyle/>
                    <a:p>
                      <a:r>
                        <a:rPr lang="en-US" sz="1200" dirty="0" smtClean="0"/>
                        <a:t>&lt;2cm to carina</a:t>
                      </a:r>
                      <a:endParaRPr lang="en-US" sz="1200" dirty="0"/>
                    </a:p>
                  </a:txBody>
                  <a:tcPr/>
                </a:tc>
                <a:tc>
                  <a:txBody>
                    <a:bodyPr/>
                    <a:lstStyle/>
                    <a:p>
                      <a:r>
                        <a:rPr lang="en-US" sz="1200" dirty="0" smtClean="0"/>
                        <a:t>Whole lung</a:t>
                      </a:r>
                      <a:endParaRPr lang="en-US" sz="1200" dirty="0"/>
                    </a:p>
                  </a:txBody>
                  <a:tcPr/>
                </a:tc>
                <a:tc>
                  <a:txBody>
                    <a:bodyPr/>
                    <a:lstStyle/>
                    <a:p>
                      <a:r>
                        <a:rPr lang="en-US" sz="1200" dirty="0" smtClean="0"/>
                        <a:t>Diaphragm phrenic nerve</a:t>
                      </a:r>
                    </a:p>
                    <a:p>
                      <a:r>
                        <a:rPr lang="en-US" sz="1200" dirty="0" err="1" smtClean="0"/>
                        <a:t>Mediast</a:t>
                      </a:r>
                      <a:r>
                        <a:rPr lang="en-US" sz="1200" baseline="0" dirty="0" smtClean="0"/>
                        <a:t> pleura</a:t>
                      </a:r>
                    </a:p>
                    <a:p>
                      <a:r>
                        <a:rPr lang="en-US" sz="1200" baseline="0" dirty="0" smtClean="0"/>
                        <a:t>Parietal pericardium</a:t>
                      </a:r>
                      <a:r>
                        <a:rPr lang="en-US" sz="1200" dirty="0" smtClean="0"/>
                        <a:t> </a:t>
                      </a:r>
                      <a:endParaRPr lang="en-US" sz="1200" dirty="0"/>
                    </a:p>
                  </a:txBody>
                  <a:tcPr/>
                </a:tc>
                <a:tc>
                  <a:txBody>
                    <a:bodyPr/>
                    <a:lstStyle/>
                    <a:p>
                      <a:r>
                        <a:rPr lang="en-US" sz="1200" dirty="0" smtClean="0"/>
                        <a:t>Nodules</a:t>
                      </a:r>
                      <a:r>
                        <a:rPr lang="en-US" sz="1200" baseline="0" dirty="0" smtClean="0"/>
                        <a:t> in same lobe</a:t>
                      </a:r>
                      <a:endParaRPr lang="en-US" sz="1200" dirty="0"/>
                    </a:p>
                  </a:txBody>
                  <a:tcPr/>
                </a:tc>
              </a:tr>
              <a:tr h="370840">
                <a:tc>
                  <a:txBody>
                    <a:bodyPr/>
                    <a:lstStyle/>
                    <a:p>
                      <a:r>
                        <a:rPr lang="en-US" dirty="0" smtClean="0"/>
                        <a:t>T4</a:t>
                      </a:r>
                      <a:endParaRPr lang="en-US" dirty="0"/>
                    </a:p>
                  </a:txBody>
                  <a:tcPr/>
                </a:tc>
                <a:tc>
                  <a:txBody>
                    <a:bodyPr/>
                    <a:lstStyle/>
                    <a:p>
                      <a:endParaRPr lang="en-US" sz="1200" dirty="0"/>
                    </a:p>
                  </a:txBody>
                  <a:tcPr/>
                </a:tc>
                <a:tc>
                  <a:txBody>
                    <a:bodyPr/>
                    <a:lstStyle/>
                    <a:p>
                      <a:r>
                        <a:rPr lang="en-US" sz="1200" dirty="0" smtClean="0"/>
                        <a:t>Tumor in carina</a:t>
                      </a:r>
                      <a:endParaRPr lang="en-US" sz="1200" dirty="0"/>
                    </a:p>
                  </a:txBody>
                  <a:tcPr/>
                </a:tc>
                <a:tc>
                  <a:txBody>
                    <a:bodyPr/>
                    <a:lstStyle/>
                    <a:p>
                      <a:endParaRPr lang="en-US" sz="1200" dirty="0"/>
                    </a:p>
                  </a:txBody>
                  <a:tcPr/>
                </a:tc>
                <a:tc>
                  <a:txBody>
                    <a:bodyPr/>
                    <a:lstStyle/>
                    <a:p>
                      <a:r>
                        <a:rPr lang="en-US" sz="1200" dirty="0" smtClean="0"/>
                        <a:t>Heart</a:t>
                      </a:r>
                    </a:p>
                    <a:p>
                      <a:r>
                        <a:rPr lang="en-US" sz="1200" dirty="0" smtClean="0"/>
                        <a:t>Great Vessels</a:t>
                      </a:r>
                    </a:p>
                    <a:p>
                      <a:r>
                        <a:rPr lang="en-US" sz="1200" dirty="0" smtClean="0"/>
                        <a:t>Trachea</a:t>
                      </a:r>
                    </a:p>
                    <a:p>
                      <a:r>
                        <a:rPr lang="en-US" sz="1200" dirty="0" smtClean="0"/>
                        <a:t>Esophagus</a:t>
                      </a:r>
                    </a:p>
                    <a:p>
                      <a:r>
                        <a:rPr lang="en-US" sz="1200" dirty="0" smtClean="0"/>
                        <a:t>spine</a:t>
                      </a:r>
                    </a:p>
                  </a:txBody>
                  <a:tcPr/>
                </a:tc>
                <a:tc>
                  <a:txBody>
                    <a:bodyPr/>
                    <a:lstStyle/>
                    <a:p>
                      <a:r>
                        <a:rPr lang="en-US" sz="1200" dirty="0" smtClean="0"/>
                        <a:t>Nodules in other lobes</a:t>
                      </a:r>
                      <a:endParaRPr lang="en-US" sz="1200" dirty="0"/>
                    </a:p>
                  </a:txBody>
                  <a:tcPr/>
                </a:tc>
              </a:tr>
            </a:tbl>
          </a:graphicData>
        </a:graphic>
      </p:graphicFrame>
    </p:spTree>
    <p:extLst>
      <p:ext uri="{BB962C8B-B14F-4D97-AF65-F5344CB8AC3E}">
        <p14:creationId xmlns:p14="http://schemas.microsoft.com/office/powerpoint/2010/main" val="1008305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Lung Cancer</a:t>
            </a:r>
            <a:endParaRPr lang="en-US" dirty="0"/>
          </a:p>
        </p:txBody>
      </p:sp>
      <p:sp>
        <p:nvSpPr>
          <p:cNvPr id="3" name="Content Placeholder 2"/>
          <p:cNvSpPr>
            <a:spLocks noGrp="1"/>
          </p:cNvSpPr>
          <p:nvPr>
            <p:ph idx="1"/>
          </p:nvPr>
        </p:nvSpPr>
        <p:spPr/>
        <p:txBody>
          <a:bodyPr/>
          <a:lstStyle/>
          <a:p>
            <a:r>
              <a:rPr lang="en-US" dirty="0" smtClean="0"/>
              <a:t>N1 – In </a:t>
            </a:r>
            <a:r>
              <a:rPr lang="en-US" dirty="0" err="1" smtClean="0"/>
              <a:t>ipsilateral</a:t>
            </a:r>
            <a:r>
              <a:rPr lang="en-US" dirty="0" smtClean="0"/>
              <a:t> </a:t>
            </a:r>
            <a:r>
              <a:rPr lang="en-US" dirty="0" err="1" smtClean="0"/>
              <a:t>peribronchial</a:t>
            </a:r>
            <a:r>
              <a:rPr lang="en-US" dirty="0" smtClean="0"/>
              <a:t> and/or </a:t>
            </a:r>
            <a:r>
              <a:rPr lang="en-US" dirty="0" err="1" smtClean="0"/>
              <a:t>ipsilateral</a:t>
            </a:r>
            <a:r>
              <a:rPr lang="en-US" dirty="0" smtClean="0"/>
              <a:t> </a:t>
            </a:r>
            <a:r>
              <a:rPr lang="en-US" dirty="0" err="1" smtClean="0"/>
              <a:t>hilar</a:t>
            </a:r>
            <a:r>
              <a:rPr lang="en-US" dirty="0" smtClean="0"/>
              <a:t> lymph nodes and intrapulmonary nodes</a:t>
            </a:r>
          </a:p>
          <a:p>
            <a:r>
              <a:rPr lang="en-US" dirty="0" smtClean="0"/>
              <a:t>N2 – In </a:t>
            </a:r>
            <a:r>
              <a:rPr lang="en-US" dirty="0" err="1" smtClean="0"/>
              <a:t>ipsilateral</a:t>
            </a:r>
            <a:r>
              <a:rPr lang="en-US" dirty="0" smtClean="0"/>
              <a:t> </a:t>
            </a:r>
            <a:r>
              <a:rPr lang="en-US" dirty="0" err="1" smtClean="0"/>
              <a:t>mediastinal</a:t>
            </a:r>
            <a:r>
              <a:rPr lang="en-US" dirty="0" smtClean="0"/>
              <a:t> and/or </a:t>
            </a:r>
            <a:r>
              <a:rPr lang="en-US" dirty="0" err="1" smtClean="0"/>
              <a:t>subcarinal</a:t>
            </a:r>
            <a:r>
              <a:rPr lang="en-US" dirty="0" smtClean="0"/>
              <a:t> lymph nodes</a:t>
            </a:r>
          </a:p>
          <a:p>
            <a:r>
              <a:rPr lang="en-US" dirty="0" smtClean="0"/>
              <a:t>N3 – In contralateral </a:t>
            </a:r>
            <a:r>
              <a:rPr lang="en-US" dirty="0" err="1" smtClean="0"/>
              <a:t>mediastinal</a:t>
            </a:r>
            <a:r>
              <a:rPr lang="en-US" dirty="0" smtClean="0"/>
              <a:t>, contralateral </a:t>
            </a:r>
            <a:r>
              <a:rPr lang="en-US" dirty="0" err="1" smtClean="0"/>
              <a:t>hilar</a:t>
            </a:r>
            <a:r>
              <a:rPr lang="en-US" dirty="0" smtClean="0"/>
              <a:t>, </a:t>
            </a:r>
            <a:r>
              <a:rPr lang="en-US" dirty="0" err="1" smtClean="0"/>
              <a:t>ipsilateral</a:t>
            </a:r>
            <a:r>
              <a:rPr lang="en-US" dirty="0" smtClean="0"/>
              <a:t> or contralateral scalene or supraclavicular lymph nodes</a:t>
            </a:r>
            <a:endParaRPr lang="en-US" dirty="0"/>
          </a:p>
        </p:txBody>
      </p:sp>
    </p:spTree>
    <p:extLst>
      <p:ext uri="{BB962C8B-B14F-4D97-AF65-F5344CB8AC3E}">
        <p14:creationId xmlns:p14="http://schemas.microsoft.com/office/powerpoint/2010/main" val="2928981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Lung Cancer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82260885"/>
              </p:ext>
            </p:extLst>
          </p:nvPr>
        </p:nvGraphicFramePr>
        <p:xfrm>
          <a:off x="457200" y="1600200"/>
          <a:ext cx="8229600" cy="185420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endParaRPr lang="en-US" dirty="0"/>
                    </a:p>
                  </a:txBody>
                  <a:tcPr/>
                </a:tc>
                <a:tc>
                  <a:txBody>
                    <a:bodyPr/>
                    <a:lstStyle/>
                    <a:p>
                      <a:r>
                        <a:rPr lang="en-US" dirty="0" smtClean="0"/>
                        <a:t>T1a/b</a:t>
                      </a:r>
                      <a:endParaRPr lang="en-US" dirty="0"/>
                    </a:p>
                  </a:txBody>
                  <a:tcPr/>
                </a:tc>
                <a:tc>
                  <a:txBody>
                    <a:bodyPr/>
                    <a:lstStyle/>
                    <a:p>
                      <a:r>
                        <a:rPr lang="en-US" dirty="0" smtClean="0"/>
                        <a:t>T2a</a:t>
                      </a:r>
                      <a:endParaRPr lang="en-US" dirty="0"/>
                    </a:p>
                  </a:txBody>
                  <a:tcPr/>
                </a:tc>
                <a:tc>
                  <a:txBody>
                    <a:bodyPr/>
                    <a:lstStyle/>
                    <a:p>
                      <a:r>
                        <a:rPr lang="en-US" dirty="0" smtClean="0"/>
                        <a:t>T2b</a:t>
                      </a:r>
                      <a:endParaRPr lang="en-US" dirty="0"/>
                    </a:p>
                  </a:txBody>
                  <a:tcPr/>
                </a:tc>
                <a:tc>
                  <a:txBody>
                    <a:bodyPr/>
                    <a:lstStyle/>
                    <a:p>
                      <a:r>
                        <a:rPr lang="en-US" dirty="0" smtClean="0"/>
                        <a:t>T3</a:t>
                      </a:r>
                      <a:endParaRPr lang="en-US" dirty="0"/>
                    </a:p>
                  </a:txBody>
                  <a:tcPr/>
                </a:tc>
                <a:tc>
                  <a:txBody>
                    <a:bodyPr/>
                    <a:lstStyle/>
                    <a:p>
                      <a:r>
                        <a:rPr lang="en-US" dirty="0" smtClean="0"/>
                        <a:t>T4</a:t>
                      </a:r>
                      <a:endParaRPr lang="en-US" dirty="0"/>
                    </a:p>
                  </a:txBody>
                  <a:tcPr/>
                </a:tc>
              </a:tr>
              <a:tr h="370840">
                <a:tc>
                  <a:txBody>
                    <a:bodyPr/>
                    <a:lstStyle/>
                    <a:p>
                      <a:r>
                        <a:rPr lang="en-US" dirty="0" smtClean="0"/>
                        <a:t>N0</a:t>
                      </a:r>
                      <a:endParaRPr lang="en-US" dirty="0"/>
                    </a:p>
                  </a:txBody>
                  <a:tcPr/>
                </a:tc>
                <a:tc>
                  <a:txBody>
                    <a:bodyPr/>
                    <a:lstStyle/>
                    <a:p>
                      <a:r>
                        <a:rPr lang="en-US" dirty="0" smtClean="0"/>
                        <a:t>IA</a:t>
                      </a:r>
                      <a:endParaRPr lang="en-US" dirty="0"/>
                    </a:p>
                  </a:txBody>
                  <a:tcPr/>
                </a:tc>
                <a:tc>
                  <a:txBody>
                    <a:bodyPr/>
                    <a:lstStyle/>
                    <a:p>
                      <a:r>
                        <a:rPr lang="en-US" dirty="0" smtClean="0"/>
                        <a:t>IB</a:t>
                      </a:r>
                      <a:endParaRPr lang="en-US" dirty="0"/>
                    </a:p>
                  </a:txBody>
                  <a:tcPr/>
                </a:tc>
                <a:tc>
                  <a:txBody>
                    <a:bodyPr/>
                    <a:lstStyle/>
                    <a:p>
                      <a:r>
                        <a:rPr lang="en-US" dirty="0" smtClean="0"/>
                        <a:t>IIA</a:t>
                      </a:r>
                      <a:endParaRPr lang="en-US" dirty="0"/>
                    </a:p>
                  </a:txBody>
                  <a:tcPr/>
                </a:tc>
                <a:tc>
                  <a:txBody>
                    <a:bodyPr/>
                    <a:lstStyle/>
                    <a:p>
                      <a:r>
                        <a:rPr lang="en-US" dirty="0" smtClean="0"/>
                        <a:t>IIB</a:t>
                      </a:r>
                      <a:endParaRPr lang="en-US" dirty="0"/>
                    </a:p>
                  </a:txBody>
                  <a:tcPr/>
                </a:tc>
                <a:tc>
                  <a:txBody>
                    <a:bodyPr/>
                    <a:lstStyle/>
                    <a:p>
                      <a:r>
                        <a:rPr lang="en-US" dirty="0" smtClean="0"/>
                        <a:t>IIIA</a:t>
                      </a:r>
                      <a:endParaRPr lang="en-US" dirty="0"/>
                    </a:p>
                  </a:txBody>
                  <a:tcPr/>
                </a:tc>
              </a:tr>
              <a:tr h="370840">
                <a:tc>
                  <a:txBody>
                    <a:bodyPr/>
                    <a:lstStyle/>
                    <a:p>
                      <a:r>
                        <a:rPr lang="en-US" dirty="0" smtClean="0"/>
                        <a:t>N1</a:t>
                      </a:r>
                      <a:endParaRPr lang="en-US" dirty="0"/>
                    </a:p>
                  </a:txBody>
                  <a:tcPr/>
                </a:tc>
                <a:tc>
                  <a:txBody>
                    <a:bodyPr/>
                    <a:lstStyle/>
                    <a:p>
                      <a:r>
                        <a:rPr lang="en-US" dirty="0" smtClean="0"/>
                        <a:t>IIA</a:t>
                      </a:r>
                      <a:endParaRPr lang="en-US" dirty="0"/>
                    </a:p>
                  </a:txBody>
                  <a:tcPr/>
                </a:tc>
                <a:tc>
                  <a:txBody>
                    <a:bodyPr/>
                    <a:lstStyle/>
                    <a:p>
                      <a:r>
                        <a:rPr lang="en-US" dirty="0" smtClean="0"/>
                        <a:t>IIA</a:t>
                      </a:r>
                      <a:endParaRPr lang="en-US" dirty="0"/>
                    </a:p>
                  </a:txBody>
                  <a:tcPr/>
                </a:tc>
                <a:tc>
                  <a:txBody>
                    <a:bodyPr/>
                    <a:lstStyle/>
                    <a:p>
                      <a:r>
                        <a:rPr lang="en-US" dirty="0" smtClean="0"/>
                        <a:t>IIB</a:t>
                      </a:r>
                      <a:endParaRPr lang="en-US" dirty="0"/>
                    </a:p>
                  </a:txBody>
                  <a:tcPr/>
                </a:tc>
                <a:tc>
                  <a:txBody>
                    <a:bodyPr/>
                    <a:lstStyle/>
                    <a:p>
                      <a:r>
                        <a:rPr lang="en-US" dirty="0" smtClean="0"/>
                        <a:t>IIIA</a:t>
                      </a:r>
                      <a:endParaRPr lang="en-US" dirty="0"/>
                    </a:p>
                  </a:txBody>
                  <a:tcPr/>
                </a:tc>
                <a:tc>
                  <a:txBody>
                    <a:bodyPr/>
                    <a:lstStyle/>
                    <a:p>
                      <a:r>
                        <a:rPr lang="en-US" dirty="0" smtClean="0"/>
                        <a:t>IIIA</a:t>
                      </a:r>
                      <a:endParaRPr lang="en-US" dirty="0"/>
                    </a:p>
                  </a:txBody>
                  <a:tcPr/>
                </a:tc>
              </a:tr>
              <a:tr h="370840">
                <a:tc>
                  <a:txBody>
                    <a:bodyPr/>
                    <a:lstStyle/>
                    <a:p>
                      <a:r>
                        <a:rPr lang="en-US" dirty="0" smtClean="0"/>
                        <a:t>N2</a:t>
                      </a:r>
                      <a:endParaRPr lang="en-US" dirty="0"/>
                    </a:p>
                  </a:txBody>
                  <a:tcPr/>
                </a:tc>
                <a:tc>
                  <a:txBody>
                    <a:bodyPr/>
                    <a:lstStyle/>
                    <a:p>
                      <a:r>
                        <a:rPr lang="en-US" dirty="0" smtClean="0"/>
                        <a:t>IIIA</a:t>
                      </a:r>
                      <a:endParaRPr lang="en-US" dirty="0"/>
                    </a:p>
                  </a:txBody>
                  <a:tcPr/>
                </a:tc>
                <a:tc>
                  <a:txBody>
                    <a:bodyPr/>
                    <a:lstStyle/>
                    <a:p>
                      <a:r>
                        <a:rPr lang="en-US" dirty="0" smtClean="0"/>
                        <a:t>IIIA</a:t>
                      </a:r>
                      <a:endParaRPr lang="en-US" dirty="0"/>
                    </a:p>
                  </a:txBody>
                  <a:tcPr/>
                </a:tc>
                <a:tc>
                  <a:txBody>
                    <a:bodyPr/>
                    <a:lstStyle/>
                    <a:p>
                      <a:r>
                        <a:rPr lang="en-US" dirty="0" smtClean="0"/>
                        <a:t>IIIA</a:t>
                      </a:r>
                      <a:endParaRPr lang="en-US" dirty="0"/>
                    </a:p>
                  </a:txBody>
                  <a:tcPr/>
                </a:tc>
                <a:tc>
                  <a:txBody>
                    <a:bodyPr/>
                    <a:lstStyle/>
                    <a:p>
                      <a:r>
                        <a:rPr lang="en-US" dirty="0" smtClean="0"/>
                        <a:t>IIIA</a:t>
                      </a:r>
                      <a:endParaRPr lang="en-US" dirty="0"/>
                    </a:p>
                  </a:txBody>
                  <a:tcPr/>
                </a:tc>
                <a:tc>
                  <a:txBody>
                    <a:bodyPr/>
                    <a:lstStyle/>
                    <a:p>
                      <a:r>
                        <a:rPr lang="en-US" dirty="0" smtClean="0">
                          <a:solidFill>
                            <a:srgbClr val="FF0000"/>
                          </a:solidFill>
                        </a:rPr>
                        <a:t>IIIB</a:t>
                      </a:r>
                      <a:endParaRPr lang="en-US" dirty="0">
                        <a:solidFill>
                          <a:srgbClr val="FF0000"/>
                        </a:solidFill>
                      </a:endParaRPr>
                    </a:p>
                  </a:txBody>
                  <a:tcPr/>
                </a:tc>
              </a:tr>
              <a:tr h="370840">
                <a:tc>
                  <a:txBody>
                    <a:bodyPr/>
                    <a:lstStyle/>
                    <a:p>
                      <a:r>
                        <a:rPr lang="en-US" dirty="0" smtClean="0"/>
                        <a:t>N3</a:t>
                      </a:r>
                      <a:endParaRPr lang="en-US" dirty="0"/>
                    </a:p>
                  </a:txBody>
                  <a:tcPr/>
                </a:tc>
                <a:tc>
                  <a:txBody>
                    <a:bodyPr/>
                    <a:lstStyle/>
                    <a:p>
                      <a:r>
                        <a:rPr lang="en-US" dirty="0" smtClean="0">
                          <a:solidFill>
                            <a:srgbClr val="FF0000"/>
                          </a:solidFill>
                        </a:rPr>
                        <a:t>IIIB</a:t>
                      </a:r>
                      <a:endParaRPr lang="en-US" dirty="0">
                        <a:solidFill>
                          <a:srgbClr val="FF0000"/>
                        </a:solidFill>
                      </a:endParaRPr>
                    </a:p>
                  </a:txBody>
                  <a:tcPr/>
                </a:tc>
                <a:tc>
                  <a:txBody>
                    <a:bodyPr/>
                    <a:lstStyle/>
                    <a:p>
                      <a:r>
                        <a:rPr lang="en-US" dirty="0" smtClean="0">
                          <a:solidFill>
                            <a:srgbClr val="FF0000"/>
                          </a:solidFill>
                        </a:rPr>
                        <a:t>IIIB</a:t>
                      </a:r>
                      <a:endParaRPr lang="en-US" dirty="0">
                        <a:solidFill>
                          <a:srgbClr val="FF0000"/>
                        </a:solidFill>
                      </a:endParaRPr>
                    </a:p>
                  </a:txBody>
                  <a:tcPr/>
                </a:tc>
                <a:tc>
                  <a:txBody>
                    <a:bodyPr/>
                    <a:lstStyle/>
                    <a:p>
                      <a:r>
                        <a:rPr lang="en-US" dirty="0" smtClean="0">
                          <a:solidFill>
                            <a:srgbClr val="FF0000"/>
                          </a:solidFill>
                        </a:rPr>
                        <a:t>IIIB</a:t>
                      </a:r>
                      <a:endParaRPr lang="en-US" dirty="0">
                        <a:solidFill>
                          <a:srgbClr val="FF0000"/>
                        </a:solidFill>
                      </a:endParaRPr>
                    </a:p>
                  </a:txBody>
                  <a:tcPr/>
                </a:tc>
                <a:tc>
                  <a:txBody>
                    <a:bodyPr/>
                    <a:lstStyle/>
                    <a:p>
                      <a:r>
                        <a:rPr lang="en-US" dirty="0" smtClean="0">
                          <a:solidFill>
                            <a:srgbClr val="FF0000"/>
                          </a:solidFill>
                        </a:rPr>
                        <a:t>IIIB</a:t>
                      </a:r>
                      <a:endParaRPr lang="en-US" dirty="0">
                        <a:solidFill>
                          <a:srgbClr val="FF0000"/>
                        </a:solidFill>
                      </a:endParaRPr>
                    </a:p>
                  </a:txBody>
                  <a:tcPr/>
                </a:tc>
                <a:tc>
                  <a:txBody>
                    <a:bodyPr/>
                    <a:lstStyle/>
                    <a:p>
                      <a:r>
                        <a:rPr lang="en-US" dirty="0" smtClean="0">
                          <a:solidFill>
                            <a:srgbClr val="FF0000"/>
                          </a:solidFill>
                        </a:rPr>
                        <a:t>IIIB</a:t>
                      </a:r>
                      <a:endParaRPr lang="en-US" dirty="0">
                        <a:solidFill>
                          <a:srgbClr val="FF0000"/>
                        </a:solidFill>
                      </a:endParaRPr>
                    </a:p>
                  </a:txBody>
                  <a:tcPr/>
                </a:tc>
              </a:tr>
            </a:tbl>
          </a:graphicData>
        </a:graphic>
      </p:graphicFrame>
      <p:sp>
        <p:nvSpPr>
          <p:cNvPr id="6" name="TextBox 5"/>
          <p:cNvSpPr txBox="1"/>
          <p:nvPr/>
        </p:nvSpPr>
        <p:spPr>
          <a:xfrm>
            <a:off x="457201" y="3918858"/>
            <a:ext cx="7550334" cy="2585323"/>
          </a:xfrm>
          <a:prstGeom prst="rect">
            <a:avLst/>
          </a:prstGeom>
          <a:noFill/>
        </p:spPr>
        <p:txBody>
          <a:bodyPr wrap="square" rtlCol="0">
            <a:spAutoFit/>
          </a:bodyPr>
          <a:lstStyle/>
          <a:p>
            <a:pPr marL="285750" indent="-285750">
              <a:buFont typeface="Arial"/>
              <a:buChar char="•"/>
            </a:pPr>
            <a:r>
              <a:rPr lang="en-US" dirty="0" smtClean="0"/>
              <a:t>Stage IIIA is possibly </a:t>
            </a:r>
            <a:r>
              <a:rPr lang="en-US" dirty="0" err="1" smtClean="0"/>
              <a:t>resectable</a:t>
            </a:r>
            <a:r>
              <a:rPr lang="en-US" dirty="0" smtClean="0"/>
              <a:t>, usually after combined-modality therapy consisting of platinum-based chemotherapy and radiation. They have a 5-yr survival of 10%</a:t>
            </a:r>
          </a:p>
          <a:p>
            <a:pPr marL="285750" indent="-285750">
              <a:buFont typeface="Arial"/>
              <a:buChar char="•"/>
            </a:pPr>
            <a:r>
              <a:rPr lang="en-US" dirty="0" smtClean="0"/>
              <a:t>Stage IIIB (any T4/N3) is almost always </a:t>
            </a:r>
            <a:r>
              <a:rPr lang="en-US" dirty="0" err="1" smtClean="0"/>
              <a:t>unresectable</a:t>
            </a:r>
            <a:endParaRPr lang="en-US" dirty="0" smtClean="0"/>
          </a:p>
          <a:p>
            <a:pPr marL="285750" indent="-285750">
              <a:buFont typeface="Arial"/>
              <a:buChar char="•"/>
            </a:pPr>
            <a:r>
              <a:rPr lang="en-US" dirty="0" smtClean="0"/>
              <a:t>Lobectomy is not possible if there is:</a:t>
            </a:r>
          </a:p>
          <a:p>
            <a:pPr marL="742950" lvl="1" indent="-285750">
              <a:buFont typeface="Arial"/>
              <a:buChar char="•"/>
            </a:pPr>
            <a:r>
              <a:rPr lang="en-US" dirty="0" err="1" smtClean="0"/>
              <a:t>Transfissural</a:t>
            </a:r>
            <a:r>
              <a:rPr lang="en-US" dirty="0" smtClean="0"/>
              <a:t> growth</a:t>
            </a:r>
          </a:p>
          <a:p>
            <a:pPr marL="742950" lvl="1" indent="-285750">
              <a:buFont typeface="Arial"/>
              <a:buChar char="•"/>
            </a:pPr>
            <a:r>
              <a:rPr lang="en-US" dirty="0" smtClean="0"/>
              <a:t>Pulmonary vascular invasion</a:t>
            </a:r>
          </a:p>
          <a:p>
            <a:pPr marL="742950" lvl="1" indent="-285750">
              <a:buFont typeface="Arial"/>
              <a:buChar char="•"/>
            </a:pPr>
            <a:r>
              <a:rPr lang="en-US" dirty="0" smtClean="0"/>
              <a:t>Invasion of main bronchus</a:t>
            </a:r>
          </a:p>
          <a:p>
            <a:pPr marL="742950" lvl="1" indent="-285750">
              <a:buFont typeface="Arial"/>
              <a:buChar char="•"/>
            </a:pPr>
            <a:r>
              <a:rPr lang="en-US" dirty="0" smtClean="0"/>
              <a:t>Involvement of upper and lower lobe bronchi</a:t>
            </a:r>
            <a:endParaRPr lang="en-US" dirty="0"/>
          </a:p>
        </p:txBody>
      </p:sp>
    </p:spTree>
    <p:extLst>
      <p:ext uri="{BB962C8B-B14F-4D97-AF65-F5344CB8AC3E}">
        <p14:creationId xmlns:p14="http://schemas.microsoft.com/office/powerpoint/2010/main" val="55452337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dirty="0" smtClean="0">
                <a:latin typeface="Calibri" charset="0"/>
              </a:rPr>
              <a:t>Cardiac CT</a:t>
            </a:r>
            <a:endParaRPr lang="en-US" dirty="0">
              <a:latin typeface="Calibri" charset="0"/>
            </a:endParaRPr>
          </a:p>
        </p:txBody>
      </p:sp>
      <p:sp>
        <p:nvSpPr>
          <p:cNvPr id="36866" name="Content Placeholder 2"/>
          <p:cNvSpPr>
            <a:spLocks noGrp="1"/>
          </p:cNvSpPr>
          <p:nvPr>
            <p:ph idx="1"/>
          </p:nvPr>
        </p:nvSpPr>
        <p:spPr/>
        <p:txBody>
          <a:bodyPr>
            <a:normAutofit lnSpcReduction="10000"/>
          </a:bodyPr>
          <a:lstStyle/>
          <a:p>
            <a:pPr eaLnBrk="1" hangingPunct="1"/>
            <a:r>
              <a:rPr lang="en-US" sz="2400" dirty="0">
                <a:latin typeface="Calibri" charset="0"/>
              </a:rPr>
              <a:t>Patients </a:t>
            </a:r>
            <a:r>
              <a:rPr lang="en-US" sz="2400" dirty="0" smtClean="0">
                <a:latin typeface="Calibri" charset="0"/>
              </a:rPr>
              <a:t>who have </a:t>
            </a:r>
            <a:r>
              <a:rPr lang="en-US" sz="2400" u="sng" dirty="0" smtClean="0">
                <a:latin typeface="Calibri" charset="0"/>
              </a:rPr>
              <a:t>low</a:t>
            </a:r>
            <a:r>
              <a:rPr lang="en-US" sz="2400" u="sng" dirty="0">
                <a:latin typeface="Calibri" charset="0"/>
              </a:rPr>
              <a:t>-intermediate risk on Framingham who present </a:t>
            </a:r>
            <a:r>
              <a:rPr lang="en-US" sz="2400" u="sng" dirty="0" smtClean="0">
                <a:latin typeface="Calibri" charset="0"/>
              </a:rPr>
              <a:t>with </a:t>
            </a:r>
            <a:r>
              <a:rPr lang="en-US" sz="2400" u="sng" dirty="0">
                <a:latin typeface="Calibri" charset="0"/>
              </a:rPr>
              <a:t>atypical CP</a:t>
            </a:r>
            <a:r>
              <a:rPr lang="en-US" sz="2400" dirty="0">
                <a:latin typeface="Calibri" charset="0"/>
              </a:rPr>
              <a:t> would benefit from a noninvasive test with a high negative predictive </a:t>
            </a:r>
            <a:r>
              <a:rPr lang="en-US" sz="2400" dirty="0" smtClean="0">
                <a:latin typeface="Calibri" charset="0"/>
              </a:rPr>
              <a:t>value – like CT </a:t>
            </a:r>
            <a:r>
              <a:rPr lang="en-US" sz="2400" dirty="0" smtClean="0">
                <a:latin typeface="Calibri" charset="0"/>
              </a:rPr>
              <a:t>coronaries</a:t>
            </a:r>
          </a:p>
          <a:p>
            <a:pPr eaLnBrk="1" hangingPunct="1"/>
            <a:r>
              <a:rPr lang="en-US" sz="2400" dirty="0">
                <a:latin typeface="Calibri" charset="0"/>
              </a:rPr>
              <a:t>Y</a:t>
            </a:r>
            <a:r>
              <a:rPr lang="en-US" sz="2400" dirty="0" smtClean="0">
                <a:latin typeface="Calibri" charset="0"/>
              </a:rPr>
              <a:t>ou will participate in these studies at the VA, and you may do them periodically at HC.</a:t>
            </a:r>
            <a:endParaRPr lang="en-US" sz="2400" dirty="0">
              <a:latin typeface="Calibri" charset="0"/>
            </a:endParaRPr>
          </a:p>
          <a:p>
            <a:pPr lvl="1"/>
            <a:r>
              <a:rPr lang="en-US" sz="1800" dirty="0" smtClean="0">
                <a:latin typeface="Calibri" charset="0"/>
              </a:rPr>
              <a:t>There’s usually a protocol for “CT cardiac gated” or “CT coronary gated”</a:t>
            </a:r>
          </a:p>
          <a:p>
            <a:pPr lvl="1"/>
            <a:r>
              <a:rPr lang="en-US" sz="1800" dirty="0" smtClean="0">
                <a:latin typeface="Calibri" charset="0"/>
              </a:rPr>
              <a:t>“Gating” is very important for CT of the heart and the ascending aorta</a:t>
            </a:r>
          </a:p>
          <a:p>
            <a:pPr lvl="1"/>
            <a:r>
              <a:rPr lang="en-US" sz="1800" dirty="0" smtClean="0">
                <a:latin typeface="Calibri" charset="0"/>
              </a:rPr>
              <a:t>The techs will let you know when one is scheduled so you can have them sign a consent (at the VA – digital consents are on </a:t>
            </a:r>
            <a:r>
              <a:rPr lang="en-US" sz="1800" dirty="0" err="1" smtClean="0">
                <a:latin typeface="Calibri" charset="0"/>
              </a:rPr>
              <a:t>VistA</a:t>
            </a:r>
            <a:r>
              <a:rPr lang="en-US" sz="1800" dirty="0" smtClean="0">
                <a:latin typeface="Calibri" charset="0"/>
              </a:rPr>
              <a:t>).</a:t>
            </a:r>
          </a:p>
          <a:p>
            <a:pPr lvl="1"/>
            <a:r>
              <a:rPr lang="en-US" sz="1800" dirty="0" smtClean="0">
                <a:latin typeface="Calibri" charset="0"/>
              </a:rPr>
              <a:t>The goal is to get the patient’s heart rate </a:t>
            </a:r>
            <a:r>
              <a:rPr lang="en-US" sz="1800" u="sng" dirty="0" smtClean="0">
                <a:latin typeface="Calibri" charset="0"/>
              </a:rPr>
              <a:t>&lt;</a:t>
            </a:r>
            <a:r>
              <a:rPr lang="en-US" sz="1800" dirty="0" smtClean="0">
                <a:latin typeface="Calibri" charset="0"/>
              </a:rPr>
              <a:t>60bpm. Even if the patient is already at goal, a beta-blocker is given prior to the study to prevent the patient’s HR from rising on the table (we often give 50-100mg MTP, but refer to the attending).</a:t>
            </a:r>
          </a:p>
          <a:p>
            <a:pPr lvl="1"/>
            <a:r>
              <a:rPr lang="en-US" sz="1800" dirty="0" smtClean="0">
                <a:latin typeface="Calibri" charset="0"/>
              </a:rPr>
              <a:t>A tab/spray of NG is given on the table to dilate the vessels.</a:t>
            </a:r>
          </a:p>
        </p:txBody>
      </p:sp>
    </p:spTree>
    <p:extLst>
      <p:ext uri="{BB962C8B-B14F-4D97-AF65-F5344CB8AC3E}">
        <p14:creationId xmlns:p14="http://schemas.microsoft.com/office/powerpoint/2010/main" val="3462599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 decision making</a:t>
            </a:r>
            <a:endParaRPr lang="en-US" dirty="0"/>
          </a:p>
        </p:txBody>
      </p:sp>
      <p:sp>
        <p:nvSpPr>
          <p:cNvPr id="3" name="Content Placeholder 2"/>
          <p:cNvSpPr>
            <a:spLocks noGrp="1"/>
          </p:cNvSpPr>
          <p:nvPr>
            <p:ph idx="1"/>
          </p:nvPr>
        </p:nvSpPr>
        <p:spPr/>
        <p:txBody>
          <a:bodyPr/>
          <a:lstStyle/>
          <a:p>
            <a:r>
              <a:rPr lang="en-US" dirty="0"/>
              <a:t>Decide when to contact a referring physician or house staff member.</a:t>
            </a:r>
          </a:p>
          <a:p>
            <a:r>
              <a:rPr lang="en-US" dirty="0"/>
              <a:t>Decide when to make </a:t>
            </a:r>
            <a:r>
              <a:rPr lang="en-US" dirty="0" smtClean="0"/>
              <a:t>an effort </a:t>
            </a:r>
            <a:r>
              <a:rPr lang="en-US" dirty="0"/>
              <a:t>to find old films.</a:t>
            </a:r>
          </a:p>
          <a:p>
            <a:r>
              <a:rPr lang="en-US" dirty="0"/>
              <a:t>Know when to refer a physician to an attending.</a:t>
            </a:r>
          </a:p>
          <a:p>
            <a:r>
              <a:rPr lang="en-US" dirty="0"/>
              <a:t>Know how to balance conflicting interpretations of films.</a:t>
            </a:r>
          </a:p>
        </p:txBody>
      </p:sp>
    </p:spTree>
    <p:extLst>
      <p:ext uri="{BB962C8B-B14F-4D97-AF65-F5344CB8AC3E}">
        <p14:creationId xmlns:p14="http://schemas.microsoft.com/office/powerpoint/2010/main" val="2533375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Pulmonary Edema</a:t>
            </a:r>
            <a:endParaRPr lang="en-US" dirty="0"/>
          </a:p>
        </p:txBody>
      </p:sp>
      <p:sp>
        <p:nvSpPr>
          <p:cNvPr id="3" name="Content Placeholder 2"/>
          <p:cNvSpPr>
            <a:spLocks noGrp="1"/>
          </p:cNvSpPr>
          <p:nvPr>
            <p:ph idx="1"/>
          </p:nvPr>
        </p:nvSpPr>
        <p:spPr/>
        <p:txBody>
          <a:bodyPr/>
          <a:lstStyle/>
          <a:p>
            <a:pPr marL="0" indent="0">
              <a:buNone/>
            </a:pPr>
            <a:r>
              <a:rPr lang="en-US" dirty="0" smtClean="0"/>
              <a:t>3 varieties of pulmonary edema:</a:t>
            </a:r>
          </a:p>
          <a:p>
            <a:r>
              <a:rPr lang="en-US" dirty="0" smtClean="0"/>
              <a:t>Fluid Overload</a:t>
            </a:r>
          </a:p>
          <a:p>
            <a:r>
              <a:rPr lang="en-US" dirty="0" smtClean="0"/>
              <a:t>Cardiac</a:t>
            </a:r>
            <a:endParaRPr lang="en-US" dirty="0" smtClean="0"/>
          </a:p>
          <a:p>
            <a:r>
              <a:rPr lang="en-US" dirty="0" smtClean="0"/>
              <a:t>Increased capillary permeability (ARDS)</a:t>
            </a:r>
            <a:endParaRPr lang="en-US" dirty="0"/>
          </a:p>
        </p:txBody>
      </p:sp>
    </p:spTree>
    <p:extLst>
      <p:ext uri="{BB962C8B-B14F-4D97-AF65-F5344CB8AC3E}">
        <p14:creationId xmlns:p14="http://schemas.microsoft.com/office/powerpoint/2010/main" val="35207199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Fluid Overload: Vascular Pedicle Width</a:t>
            </a:r>
            <a:endParaRPr lang="en-US" dirty="0"/>
          </a:p>
        </p:txBody>
      </p:sp>
      <p:sp>
        <p:nvSpPr>
          <p:cNvPr id="3" name="Content Placeholder 2"/>
          <p:cNvSpPr>
            <a:spLocks noGrp="1"/>
          </p:cNvSpPr>
          <p:nvPr>
            <p:ph idx="1"/>
          </p:nvPr>
        </p:nvSpPr>
        <p:spPr>
          <a:xfrm>
            <a:off x="457200" y="5038945"/>
            <a:ext cx="8229600" cy="1772517"/>
          </a:xfrm>
        </p:spPr>
        <p:txBody>
          <a:bodyPr>
            <a:normAutofit fontScale="77500" lnSpcReduction="20000"/>
          </a:bodyPr>
          <a:lstStyle/>
          <a:p>
            <a:r>
              <a:rPr lang="en-US" dirty="0" smtClean="0"/>
              <a:t>Normal VPW – most common in capillary permeability or acute cardiac failure</a:t>
            </a:r>
          </a:p>
          <a:p>
            <a:r>
              <a:rPr lang="en-US" dirty="0" smtClean="0"/>
              <a:t>Widened VPW – most common in </a:t>
            </a:r>
            <a:r>
              <a:rPr lang="en-US" dirty="0" err="1" smtClean="0"/>
              <a:t>overhydration</a:t>
            </a:r>
            <a:r>
              <a:rPr lang="en-US" dirty="0" smtClean="0"/>
              <a:t>/renal failure and chronic cardiac failure</a:t>
            </a:r>
          </a:p>
          <a:p>
            <a:r>
              <a:rPr lang="en-US" dirty="0" smtClean="0"/>
              <a:t>Narrowed VPW – most common in capillary permeability</a:t>
            </a:r>
            <a:endParaRPr lang="en-US" dirty="0"/>
          </a:p>
        </p:txBody>
      </p:sp>
      <p:pic>
        <p:nvPicPr>
          <p:cNvPr id="6" name="Picture 5" descr="frontal chest.gif"/>
          <p:cNvPicPr>
            <a:picLocks noChangeAspect="1"/>
          </p:cNvPicPr>
          <p:nvPr/>
        </p:nvPicPr>
        <p:blipFill rotWithShape="1">
          <a:blip r:embed="rId2">
            <a:extLst>
              <a:ext uri="{28A0092B-C50C-407E-A947-70E740481C1C}">
                <a14:useLocalDpi xmlns:a14="http://schemas.microsoft.com/office/drawing/2010/main" val="0"/>
              </a:ext>
            </a:extLst>
          </a:blip>
          <a:srcRect l="28956" t="7617" r="31705" b="53061"/>
          <a:stretch/>
        </p:blipFill>
        <p:spPr>
          <a:xfrm>
            <a:off x="2611966" y="1387694"/>
            <a:ext cx="3746500" cy="3651251"/>
          </a:xfrm>
          <a:prstGeom prst="rect">
            <a:avLst/>
          </a:prstGeom>
        </p:spPr>
      </p:pic>
      <p:cxnSp>
        <p:nvCxnSpPr>
          <p:cNvPr id="7" name="Straight Connector 6"/>
          <p:cNvCxnSpPr/>
          <p:nvPr/>
        </p:nvCxnSpPr>
        <p:spPr>
          <a:xfrm flipH="1" flipV="1">
            <a:off x="2865966" y="2690219"/>
            <a:ext cx="2" cy="1929628"/>
          </a:xfrm>
          <a:prstGeom prst="line">
            <a:avLst/>
          </a:prstGeom>
          <a:ln w="69850">
            <a:solidFill>
              <a:srgbClr val="FFFF00"/>
            </a:solidFill>
            <a:prstDash val="solid"/>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865967" y="3102195"/>
            <a:ext cx="2581275" cy="0"/>
          </a:xfrm>
          <a:prstGeom prst="line">
            <a:avLst/>
          </a:prstGeom>
          <a:ln w="69850">
            <a:solidFill>
              <a:srgbClr val="FFFF00"/>
            </a:solidFill>
            <a:prstDash val="sysDash"/>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flipV="1">
            <a:off x="5475817" y="2690219"/>
            <a:ext cx="1" cy="850127"/>
          </a:xfrm>
          <a:prstGeom prst="line">
            <a:avLst/>
          </a:prstGeom>
          <a:ln w="69850">
            <a:solidFill>
              <a:srgbClr val="FFFF00"/>
            </a:solidFill>
            <a:prstDash val="soli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227315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Fluid Overload: </a:t>
            </a:r>
            <a:r>
              <a:rPr lang="en-US" dirty="0" err="1" smtClean="0"/>
              <a:t>Azygos</a:t>
            </a:r>
            <a:r>
              <a:rPr lang="en-US" dirty="0" smtClean="0"/>
              <a:t> </a:t>
            </a:r>
            <a:r>
              <a:rPr lang="en-US" dirty="0" smtClean="0"/>
              <a:t>Vein</a:t>
            </a:r>
            <a:endParaRPr lang="en-US" dirty="0"/>
          </a:p>
        </p:txBody>
      </p:sp>
      <p:sp>
        <p:nvSpPr>
          <p:cNvPr id="3" name="Content Placeholder 2"/>
          <p:cNvSpPr>
            <a:spLocks noGrp="1"/>
          </p:cNvSpPr>
          <p:nvPr>
            <p:ph idx="1"/>
          </p:nvPr>
        </p:nvSpPr>
        <p:spPr>
          <a:xfrm>
            <a:off x="1223204" y="5147621"/>
            <a:ext cx="7101907" cy="1705346"/>
          </a:xfrm>
        </p:spPr>
        <p:txBody>
          <a:bodyPr>
            <a:normAutofit fontScale="85000" lnSpcReduction="20000"/>
          </a:bodyPr>
          <a:lstStyle/>
          <a:p>
            <a:r>
              <a:rPr lang="en-US" dirty="0" smtClean="0"/>
              <a:t>Diameter varies according to the position</a:t>
            </a:r>
          </a:p>
          <a:p>
            <a:r>
              <a:rPr lang="en-US" dirty="0" smtClean="0"/>
              <a:t>Standing  &gt;7mm usually abnormal</a:t>
            </a:r>
          </a:p>
          <a:p>
            <a:r>
              <a:rPr lang="en-US" dirty="0" smtClean="0"/>
              <a:t>Supine &gt;15 abnormal</a:t>
            </a:r>
          </a:p>
          <a:p>
            <a:r>
              <a:rPr lang="en-US" dirty="0" smtClean="0"/>
              <a:t>An increase of 3mm suggests volume overload</a:t>
            </a:r>
          </a:p>
        </p:txBody>
      </p:sp>
      <p:pic>
        <p:nvPicPr>
          <p:cNvPr id="5" name="Picture 4" descr="cephalization and azygous dilation-297344851.jpg"/>
          <p:cNvPicPr>
            <a:picLocks noChangeAspect="1"/>
          </p:cNvPicPr>
          <p:nvPr/>
        </p:nvPicPr>
        <p:blipFill rotWithShape="1">
          <a:blip r:embed="rId2">
            <a:extLst>
              <a:ext uri="{28A0092B-C50C-407E-A947-70E740481C1C}">
                <a14:useLocalDpi xmlns:a14="http://schemas.microsoft.com/office/drawing/2010/main" val="0"/>
              </a:ext>
            </a:extLst>
          </a:blip>
          <a:srcRect l="32445" t="24650" r="35109" b="40685"/>
          <a:stretch/>
        </p:blipFill>
        <p:spPr>
          <a:xfrm>
            <a:off x="2765775" y="1269999"/>
            <a:ext cx="3527778" cy="3769153"/>
          </a:xfrm>
          <a:prstGeom prst="rect">
            <a:avLst/>
          </a:prstGeom>
        </p:spPr>
      </p:pic>
      <p:sp>
        <p:nvSpPr>
          <p:cNvPr id="7" name="Left-Right Arrow 6"/>
          <p:cNvSpPr/>
          <p:nvPr/>
        </p:nvSpPr>
        <p:spPr>
          <a:xfrm rot="1971591">
            <a:off x="3874312" y="2752111"/>
            <a:ext cx="307384" cy="187147"/>
          </a:xfrm>
          <a:prstGeom prst="lef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00"/>
              </a:solidFill>
            </a:endParaRPr>
          </a:p>
        </p:txBody>
      </p:sp>
    </p:spTree>
    <p:extLst>
      <p:ext uri="{BB962C8B-B14F-4D97-AF65-F5344CB8AC3E}">
        <p14:creationId xmlns:p14="http://schemas.microsoft.com/office/powerpoint/2010/main" val="182966446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Pulmonary Edema</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Stage 1: Redistribution (PCWP 13-18mmHg)</a:t>
            </a:r>
          </a:p>
          <a:p>
            <a:pPr lvl="1"/>
            <a:r>
              <a:rPr lang="en-US" dirty="0" smtClean="0"/>
              <a:t>Redistribution of pulmonary vessels</a:t>
            </a:r>
          </a:p>
          <a:p>
            <a:pPr lvl="1"/>
            <a:r>
              <a:rPr lang="en-US" dirty="0" smtClean="0"/>
              <a:t>Cardiomegaly</a:t>
            </a:r>
          </a:p>
          <a:p>
            <a:pPr lvl="1"/>
            <a:r>
              <a:rPr lang="en-US" dirty="0" smtClean="0"/>
              <a:t>Broad vascular pedicle (non acute CHF)</a:t>
            </a:r>
          </a:p>
          <a:p>
            <a:r>
              <a:rPr lang="en-US" dirty="0" smtClean="0"/>
              <a:t>Stage 2: Interstitial edema (PCWP 18-25mmHg)</a:t>
            </a:r>
          </a:p>
          <a:p>
            <a:pPr lvl="1"/>
            <a:r>
              <a:rPr lang="en-US" dirty="0" err="1" smtClean="0"/>
              <a:t>Kerley</a:t>
            </a:r>
            <a:r>
              <a:rPr lang="en-US" dirty="0" smtClean="0"/>
              <a:t> lines</a:t>
            </a:r>
          </a:p>
          <a:p>
            <a:pPr lvl="1"/>
            <a:r>
              <a:rPr lang="en-US" dirty="0" err="1" smtClean="0"/>
              <a:t>Peribronchial</a:t>
            </a:r>
            <a:r>
              <a:rPr lang="en-US" dirty="0" smtClean="0"/>
              <a:t> cuffing</a:t>
            </a:r>
          </a:p>
          <a:p>
            <a:pPr lvl="1"/>
            <a:r>
              <a:rPr lang="en-US" dirty="0" smtClean="0"/>
              <a:t>Hazy contour of vessels</a:t>
            </a:r>
          </a:p>
          <a:p>
            <a:pPr lvl="1"/>
            <a:r>
              <a:rPr lang="en-US" dirty="0" smtClean="0"/>
              <a:t>Thickened </a:t>
            </a:r>
            <a:r>
              <a:rPr lang="en-US" dirty="0" err="1" smtClean="0"/>
              <a:t>interlobar</a:t>
            </a:r>
            <a:r>
              <a:rPr lang="en-US" dirty="0" smtClean="0"/>
              <a:t> fissures</a:t>
            </a:r>
          </a:p>
          <a:p>
            <a:r>
              <a:rPr lang="en-US" dirty="0" smtClean="0"/>
              <a:t>Stage 3: Alveolar edema (PCWP &gt; 25mmHg)</a:t>
            </a:r>
          </a:p>
          <a:p>
            <a:pPr lvl="1"/>
            <a:r>
              <a:rPr lang="en-US" dirty="0" smtClean="0"/>
              <a:t>Consolidation</a:t>
            </a:r>
          </a:p>
          <a:p>
            <a:pPr lvl="1"/>
            <a:r>
              <a:rPr lang="en-US" dirty="0" smtClean="0"/>
              <a:t>Air </a:t>
            </a:r>
            <a:r>
              <a:rPr lang="en-US" dirty="0" err="1" smtClean="0"/>
              <a:t>bronchograms</a:t>
            </a:r>
            <a:endParaRPr lang="en-US" dirty="0" smtClean="0"/>
          </a:p>
          <a:p>
            <a:pPr lvl="1"/>
            <a:r>
              <a:rPr lang="en-US" dirty="0" err="1" smtClean="0"/>
              <a:t>Cottonwool</a:t>
            </a:r>
            <a:r>
              <a:rPr lang="en-US" dirty="0" smtClean="0"/>
              <a:t> appearance</a:t>
            </a:r>
          </a:p>
          <a:p>
            <a:pPr lvl="1"/>
            <a:r>
              <a:rPr lang="en-US" dirty="0" smtClean="0"/>
              <a:t>Pleural effusion</a:t>
            </a:r>
            <a:endParaRPr lang="en-US" dirty="0"/>
          </a:p>
        </p:txBody>
      </p:sp>
    </p:spTree>
    <p:extLst>
      <p:ext uri="{BB962C8B-B14F-4D97-AF65-F5344CB8AC3E}">
        <p14:creationId xmlns:p14="http://schemas.microsoft.com/office/powerpoint/2010/main" val="280094338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I: Redistribution</a:t>
            </a:r>
            <a:endParaRPr lang="en-US" dirty="0"/>
          </a:p>
        </p:txBody>
      </p:sp>
      <p:pic>
        <p:nvPicPr>
          <p:cNvPr id="3" name="Picture 2" descr="cephalization and azygous dilation-297344851.jpg"/>
          <p:cNvPicPr>
            <a:picLocks noChangeAspect="1"/>
          </p:cNvPicPr>
          <p:nvPr/>
        </p:nvPicPr>
        <p:blipFill rotWithShape="1">
          <a:blip r:embed="rId2">
            <a:extLst>
              <a:ext uri="{28A0092B-C50C-407E-A947-70E740481C1C}">
                <a14:useLocalDpi xmlns:a14="http://schemas.microsoft.com/office/drawing/2010/main" val="0"/>
              </a:ext>
            </a:extLst>
          </a:blip>
          <a:srcRect t="7878" r="49830" b="10479"/>
          <a:stretch/>
        </p:blipFill>
        <p:spPr>
          <a:xfrm>
            <a:off x="50799" y="1253063"/>
            <a:ext cx="3437467" cy="5593892"/>
          </a:xfrm>
          <a:prstGeom prst="rect">
            <a:avLst/>
          </a:prstGeom>
        </p:spPr>
      </p:pic>
      <p:sp>
        <p:nvSpPr>
          <p:cNvPr id="6" name="Content Placeholder 2"/>
          <p:cNvSpPr>
            <a:spLocks noGrp="1"/>
          </p:cNvSpPr>
          <p:nvPr>
            <p:ph idx="1"/>
          </p:nvPr>
        </p:nvSpPr>
        <p:spPr>
          <a:xfrm>
            <a:off x="3577695" y="1417638"/>
            <a:ext cx="5566305" cy="5435329"/>
          </a:xfrm>
        </p:spPr>
        <p:txBody>
          <a:bodyPr>
            <a:normAutofit fontScale="85000" lnSpcReduction="20000"/>
          </a:bodyPr>
          <a:lstStyle/>
          <a:p>
            <a:r>
              <a:rPr lang="en-US" dirty="0" smtClean="0"/>
              <a:t>Normal upright CXR will show superior vessels to be smaller </a:t>
            </a:r>
            <a:r>
              <a:rPr lang="en-US" dirty="0" smtClean="0"/>
              <a:t>than the adjacent bronchi </a:t>
            </a:r>
            <a:r>
              <a:rPr lang="en-US" dirty="0" smtClean="0"/>
              <a:t>with fewer vessels recruited.</a:t>
            </a:r>
          </a:p>
          <a:p>
            <a:r>
              <a:rPr lang="en-US" dirty="0" smtClean="0"/>
              <a:t>Redistribution </a:t>
            </a:r>
            <a:r>
              <a:rPr lang="en-US" dirty="0" smtClean="0"/>
              <a:t>is the first step in pulmonary edema and involves relative restriction of the lower vessels and r</a:t>
            </a:r>
            <a:r>
              <a:rPr lang="en-US" dirty="0" smtClean="0"/>
              <a:t>ecruitment of superior vessels, demonstrating first and </a:t>
            </a:r>
            <a:r>
              <a:rPr lang="en-US" u="sng" dirty="0" smtClean="0"/>
              <a:t>equalization</a:t>
            </a:r>
            <a:r>
              <a:rPr lang="en-US" dirty="0" smtClean="0"/>
              <a:t> of flow, then a </a:t>
            </a:r>
            <a:r>
              <a:rPr lang="en-US" u="sng" dirty="0" smtClean="0"/>
              <a:t>cephalization</a:t>
            </a:r>
            <a:r>
              <a:rPr lang="en-US" dirty="0" smtClean="0"/>
              <a:t>.</a:t>
            </a:r>
          </a:p>
          <a:p>
            <a:r>
              <a:rPr lang="en-US" dirty="0" smtClean="0"/>
              <a:t>Note that supine films always demonstrate equalization due to the leveling of superior/inferior vessels.</a:t>
            </a:r>
            <a:endParaRPr lang="en-US" dirty="0" smtClean="0"/>
          </a:p>
        </p:txBody>
      </p:sp>
    </p:spTree>
    <p:extLst>
      <p:ext uri="{BB962C8B-B14F-4D97-AF65-F5344CB8AC3E}">
        <p14:creationId xmlns:p14="http://schemas.microsoft.com/office/powerpoint/2010/main" val="225956175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normAutofit/>
          </a:bodyPr>
          <a:lstStyle/>
          <a:p>
            <a:pPr eaLnBrk="1" hangingPunct="1"/>
            <a:r>
              <a:rPr lang="en-US" dirty="0" smtClean="0">
                <a:latin typeface="Calibri" charset="0"/>
              </a:rPr>
              <a:t>Patterns of </a:t>
            </a:r>
            <a:r>
              <a:rPr lang="en-US" dirty="0" smtClean="0">
                <a:latin typeface="Calibri" charset="0"/>
              </a:rPr>
              <a:t>Vasculature</a:t>
            </a:r>
            <a:endParaRPr lang="en-US" sz="1800" dirty="0">
              <a:latin typeface="Calibri" charset="0"/>
            </a:endParaRPr>
          </a:p>
        </p:txBody>
      </p:sp>
      <p:sp>
        <p:nvSpPr>
          <p:cNvPr id="29698" name="Content Placeholder 2"/>
          <p:cNvSpPr>
            <a:spLocks noGrp="1"/>
          </p:cNvSpPr>
          <p:nvPr>
            <p:ph idx="1"/>
          </p:nvPr>
        </p:nvSpPr>
        <p:spPr>
          <a:xfrm>
            <a:off x="457200" y="1270000"/>
            <a:ext cx="8229600" cy="5588000"/>
          </a:xfrm>
        </p:spPr>
        <p:txBody>
          <a:bodyPr>
            <a:noAutofit/>
          </a:bodyPr>
          <a:lstStyle/>
          <a:p>
            <a:pPr marL="0" indent="0" eaLnBrk="1" hangingPunct="1">
              <a:buNone/>
            </a:pPr>
            <a:r>
              <a:rPr lang="en-US" sz="2000" dirty="0" smtClean="0">
                <a:latin typeface="Calibri" charset="0"/>
              </a:rPr>
              <a:t>The pattern reflects the level of pulmonary perfusion.</a:t>
            </a:r>
            <a:endParaRPr lang="en-US" sz="2000" dirty="0">
              <a:latin typeface="Calibri" charset="0"/>
            </a:endParaRPr>
          </a:p>
          <a:p>
            <a:r>
              <a:rPr lang="en-US" sz="2000" dirty="0" err="1">
                <a:latin typeface="Calibri" charset="0"/>
              </a:rPr>
              <a:t>Caudalization</a:t>
            </a:r>
            <a:r>
              <a:rPr lang="en-US" sz="2000" dirty="0">
                <a:latin typeface="Calibri" charset="0"/>
              </a:rPr>
              <a:t> = </a:t>
            </a:r>
            <a:r>
              <a:rPr lang="en-US" sz="2000" dirty="0" smtClean="0">
                <a:latin typeface="Calibri" charset="0"/>
              </a:rPr>
              <a:t>basilar </a:t>
            </a:r>
            <a:r>
              <a:rPr lang="en-US" sz="2000" dirty="0">
                <a:latin typeface="Calibri" charset="0"/>
              </a:rPr>
              <a:t>pulmonary vessels are x2-3 wider than the upper lobe </a:t>
            </a:r>
            <a:r>
              <a:rPr lang="en-US" sz="2000" dirty="0" smtClean="0">
                <a:latin typeface="Calibri" charset="0"/>
              </a:rPr>
              <a:t>vasculature</a:t>
            </a:r>
          </a:p>
          <a:p>
            <a:pPr lvl="1"/>
            <a:r>
              <a:rPr lang="en-US" sz="2000" dirty="0" smtClean="0">
                <a:latin typeface="Calibri" charset="0"/>
              </a:rPr>
              <a:t>Normal </a:t>
            </a:r>
            <a:r>
              <a:rPr lang="en-US" sz="2000" dirty="0">
                <a:latin typeface="Calibri" charset="0"/>
              </a:rPr>
              <a:t>blood flow distribution pattern in an upright </a:t>
            </a:r>
            <a:r>
              <a:rPr lang="en-US" sz="2000" dirty="0" smtClean="0">
                <a:latin typeface="Calibri" charset="0"/>
              </a:rPr>
              <a:t>person</a:t>
            </a:r>
            <a:endParaRPr lang="en-US" sz="2000" dirty="0">
              <a:latin typeface="Calibri" charset="0"/>
            </a:endParaRPr>
          </a:p>
          <a:p>
            <a:r>
              <a:rPr lang="en-US" sz="2000" dirty="0">
                <a:latin typeface="Calibri" charset="0"/>
              </a:rPr>
              <a:t>Equalization </a:t>
            </a:r>
            <a:r>
              <a:rPr lang="en-US" sz="2000" dirty="0" smtClean="0">
                <a:latin typeface="Calibri" charset="0"/>
              </a:rPr>
              <a:t>(AKA balanced flow) = well</a:t>
            </a:r>
            <a:r>
              <a:rPr lang="en-US" sz="2000" dirty="0">
                <a:latin typeface="Calibri" charset="0"/>
              </a:rPr>
              <a:t>-demonstrated vessels </a:t>
            </a:r>
            <a:r>
              <a:rPr lang="en-US" sz="2000" dirty="0" smtClean="0">
                <a:latin typeface="Calibri" charset="0"/>
              </a:rPr>
              <a:t>in the upper </a:t>
            </a:r>
            <a:r>
              <a:rPr lang="en-US" sz="2000" dirty="0">
                <a:latin typeface="Calibri" charset="0"/>
              </a:rPr>
              <a:t>and lower lung </a:t>
            </a:r>
            <a:r>
              <a:rPr lang="en-US" sz="2000" dirty="0" smtClean="0">
                <a:latin typeface="Calibri" charset="0"/>
              </a:rPr>
              <a:t>zones. Normally seen in supine patients.</a:t>
            </a:r>
          </a:p>
          <a:p>
            <a:pPr lvl="1"/>
            <a:r>
              <a:rPr lang="en-US" sz="2000" dirty="0">
                <a:latin typeface="Calibri" charset="0"/>
              </a:rPr>
              <a:t>F</a:t>
            </a:r>
            <a:r>
              <a:rPr lang="en-US" sz="2000" dirty="0" smtClean="0">
                <a:latin typeface="Calibri" charset="0"/>
              </a:rPr>
              <a:t>ound </a:t>
            </a:r>
            <a:r>
              <a:rPr lang="en-US" sz="2000" dirty="0">
                <a:latin typeface="Calibri" charset="0"/>
              </a:rPr>
              <a:t>in hyperkinetic circulation 2/2 anemia, obesity, pregnancy, graves, or L-R </a:t>
            </a:r>
            <a:r>
              <a:rPr lang="en-US" sz="2000" dirty="0" smtClean="0">
                <a:latin typeface="Calibri" charset="0"/>
              </a:rPr>
              <a:t>shunts</a:t>
            </a:r>
            <a:endParaRPr lang="en-US" sz="2000" dirty="0">
              <a:latin typeface="Calibri" charset="0"/>
            </a:endParaRPr>
          </a:p>
          <a:p>
            <a:r>
              <a:rPr lang="en-US" sz="2000" dirty="0">
                <a:latin typeface="Calibri" charset="0"/>
              </a:rPr>
              <a:t>Equalization </a:t>
            </a:r>
            <a:r>
              <a:rPr lang="en-US" sz="2000" dirty="0" smtClean="0">
                <a:latin typeface="Calibri" charset="0"/>
              </a:rPr>
              <a:t>with </a:t>
            </a:r>
            <a:r>
              <a:rPr lang="en-US" sz="2000" dirty="0" err="1" smtClean="0">
                <a:latin typeface="Calibri" charset="0"/>
              </a:rPr>
              <a:t>oligemia</a:t>
            </a:r>
            <a:endParaRPr lang="en-US" sz="2000" dirty="0" smtClean="0">
              <a:latin typeface="Calibri" charset="0"/>
            </a:endParaRPr>
          </a:p>
          <a:p>
            <a:pPr lvl="1"/>
            <a:r>
              <a:rPr lang="en-US" sz="2000" dirty="0" smtClean="0">
                <a:latin typeface="Calibri" charset="0"/>
              </a:rPr>
              <a:t>Found in </a:t>
            </a:r>
            <a:r>
              <a:rPr lang="en-US" sz="2000" dirty="0" err="1" smtClean="0">
                <a:latin typeface="Calibri" charset="0"/>
              </a:rPr>
              <a:t>hypovolemia</a:t>
            </a:r>
            <a:r>
              <a:rPr lang="en-US" sz="2000" dirty="0">
                <a:latin typeface="Calibri" charset="0"/>
              </a:rPr>
              <a:t>, emphysema, or R-L </a:t>
            </a:r>
            <a:r>
              <a:rPr lang="en-US" sz="2000" dirty="0" smtClean="0">
                <a:latin typeface="Calibri" charset="0"/>
              </a:rPr>
              <a:t>shunts</a:t>
            </a:r>
            <a:endParaRPr lang="en-US" sz="2000" dirty="0" smtClean="0">
              <a:latin typeface="Calibri" charset="0"/>
            </a:endParaRPr>
          </a:p>
          <a:p>
            <a:r>
              <a:rPr lang="en-US" sz="2000" dirty="0" smtClean="0">
                <a:latin typeface="Calibri" charset="0"/>
              </a:rPr>
              <a:t>Cephalization </a:t>
            </a:r>
            <a:r>
              <a:rPr lang="en-US" sz="2000" dirty="0">
                <a:latin typeface="Calibri" charset="0"/>
              </a:rPr>
              <a:t>= ratios of diameters of vessels are </a:t>
            </a:r>
            <a:r>
              <a:rPr lang="en-US" sz="2000" dirty="0" smtClean="0">
                <a:latin typeface="Calibri" charset="0"/>
              </a:rPr>
              <a:t>reversed. Frequently seen in normal supine (considered normal)</a:t>
            </a:r>
          </a:p>
          <a:p>
            <a:pPr lvl="1"/>
            <a:r>
              <a:rPr lang="en-US" sz="2000" dirty="0" smtClean="0">
                <a:latin typeface="Calibri" charset="0"/>
              </a:rPr>
              <a:t>Found in LV failure</a:t>
            </a:r>
          </a:p>
          <a:p>
            <a:r>
              <a:rPr lang="en-US" sz="2000" dirty="0" smtClean="0">
                <a:latin typeface="Calibri" charset="0"/>
              </a:rPr>
              <a:t>Centralization = dilation </a:t>
            </a:r>
            <a:r>
              <a:rPr lang="en-US" sz="2000" dirty="0">
                <a:latin typeface="Calibri" charset="0"/>
              </a:rPr>
              <a:t>of central pulmonary vessels, with accompanying </a:t>
            </a:r>
            <a:r>
              <a:rPr lang="en-US" sz="2000" dirty="0" err="1">
                <a:latin typeface="Calibri" charset="0"/>
              </a:rPr>
              <a:t>nl</a:t>
            </a:r>
            <a:r>
              <a:rPr lang="en-US" sz="2000" dirty="0">
                <a:latin typeface="Calibri" charset="0"/>
              </a:rPr>
              <a:t> or diminished peripheral </a:t>
            </a:r>
            <a:r>
              <a:rPr lang="en-US" sz="2000" dirty="0" smtClean="0">
                <a:latin typeface="Calibri" charset="0"/>
              </a:rPr>
              <a:t>circulation</a:t>
            </a:r>
          </a:p>
          <a:p>
            <a:pPr lvl="1"/>
            <a:r>
              <a:rPr lang="en-US" sz="2000" dirty="0" smtClean="0">
                <a:latin typeface="Calibri" charset="0"/>
              </a:rPr>
              <a:t>Found in PA HTN</a:t>
            </a:r>
            <a:endParaRPr lang="en-US" sz="2000" dirty="0">
              <a:latin typeface="Calibri" charset="0"/>
            </a:endParaRPr>
          </a:p>
        </p:txBody>
      </p:sp>
    </p:spTree>
    <p:extLst>
      <p:ext uri="{BB962C8B-B14F-4D97-AF65-F5344CB8AC3E}">
        <p14:creationId xmlns:p14="http://schemas.microsoft.com/office/powerpoint/2010/main" val="37448872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Cardiothoracic Ratio</a:t>
            </a:r>
            <a:endParaRPr lang="en-US" dirty="0"/>
          </a:p>
        </p:txBody>
      </p:sp>
      <p:pic>
        <p:nvPicPr>
          <p:cNvPr id="4" name="Picture 3"/>
          <p:cNvPicPr>
            <a:picLocks noChangeAspect="1"/>
          </p:cNvPicPr>
          <p:nvPr/>
        </p:nvPicPr>
        <p:blipFill>
          <a:blip r:embed="rId2"/>
          <a:stretch>
            <a:fillRect/>
          </a:stretch>
        </p:blipFill>
        <p:spPr>
          <a:xfrm>
            <a:off x="242568" y="1375799"/>
            <a:ext cx="8686800" cy="3850365"/>
          </a:xfrm>
          <a:prstGeom prst="rect">
            <a:avLst/>
          </a:prstGeom>
        </p:spPr>
      </p:pic>
      <p:sp>
        <p:nvSpPr>
          <p:cNvPr id="5" name="TextBox 4"/>
          <p:cNvSpPr txBox="1"/>
          <p:nvPr/>
        </p:nvSpPr>
        <p:spPr>
          <a:xfrm>
            <a:off x="242568" y="5526370"/>
            <a:ext cx="8444232" cy="923330"/>
          </a:xfrm>
          <a:prstGeom prst="rect">
            <a:avLst/>
          </a:prstGeom>
          <a:noFill/>
        </p:spPr>
        <p:txBody>
          <a:bodyPr wrap="square" rtlCol="0">
            <a:spAutoFit/>
          </a:bodyPr>
          <a:lstStyle/>
          <a:p>
            <a:r>
              <a:rPr lang="en-US" dirty="0" smtClean="0"/>
              <a:t>Increase in heart size compared to the </a:t>
            </a:r>
            <a:r>
              <a:rPr lang="en-US" dirty="0" smtClean="0"/>
              <a:t>prior </a:t>
            </a:r>
            <a:r>
              <a:rPr lang="en-US" dirty="0" smtClean="0"/>
              <a:t>(there is also redistribution of pulmonary vascular flow, interstitial edema, and some pleural effusion. To measure the ratio, use the ratio </a:t>
            </a:r>
            <a:r>
              <a:rPr lang="en-US" dirty="0" smtClean="0"/>
              <a:t>tool </a:t>
            </a:r>
            <a:r>
              <a:rPr lang="en-US" dirty="0" smtClean="0"/>
              <a:t>(it has a picture of a long and a short measuring stick)</a:t>
            </a:r>
            <a:endParaRPr lang="en-US" dirty="0"/>
          </a:p>
        </p:txBody>
      </p:sp>
    </p:spTree>
    <p:extLst>
      <p:ext uri="{BB962C8B-B14F-4D97-AF65-F5344CB8AC3E}">
        <p14:creationId xmlns:p14="http://schemas.microsoft.com/office/powerpoint/2010/main" val="11764556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Stage II: Interstitial Pulmonary Edema</a:t>
            </a:r>
            <a:endParaRPr lang="en-US" dirty="0"/>
          </a:p>
        </p:txBody>
      </p:sp>
      <p:pic>
        <p:nvPicPr>
          <p:cNvPr id="3" name="Picture 2" descr="IS edema and bibasal atelectasis pre.jpg"/>
          <p:cNvPicPr>
            <a:picLocks noChangeAspect="1"/>
          </p:cNvPicPr>
          <p:nvPr/>
        </p:nvPicPr>
        <p:blipFill rotWithShape="1">
          <a:blip r:embed="rId2">
            <a:extLst>
              <a:ext uri="{28A0092B-C50C-407E-A947-70E740481C1C}">
                <a14:useLocalDpi xmlns:a14="http://schemas.microsoft.com/office/drawing/2010/main" val="0"/>
              </a:ext>
            </a:extLst>
          </a:blip>
          <a:srcRect l="13142" t="29383" r="3491"/>
          <a:stretch/>
        </p:blipFill>
        <p:spPr>
          <a:xfrm>
            <a:off x="889002" y="1586972"/>
            <a:ext cx="7372354" cy="5115806"/>
          </a:xfrm>
          <a:prstGeom prst="rect">
            <a:avLst/>
          </a:prstGeom>
        </p:spPr>
      </p:pic>
      <p:cxnSp>
        <p:nvCxnSpPr>
          <p:cNvPr id="5" name="Straight Arrow Connector 4"/>
          <p:cNvCxnSpPr/>
          <p:nvPr/>
        </p:nvCxnSpPr>
        <p:spPr>
          <a:xfrm flipH="1">
            <a:off x="6108581" y="4439638"/>
            <a:ext cx="456452" cy="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566264" y="4177551"/>
            <a:ext cx="1252942" cy="646331"/>
          </a:xfrm>
          <a:prstGeom prst="rect">
            <a:avLst/>
          </a:prstGeom>
          <a:noFill/>
        </p:spPr>
        <p:txBody>
          <a:bodyPr wrap="none" rtlCol="0">
            <a:spAutoFit/>
          </a:bodyPr>
          <a:lstStyle/>
          <a:p>
            <a:r>
              <a:rPr lang="en-US" dirty="0" smtClean="0">
                <a:solidFill>
                  <a:srgbClr val="FFFF00"/>
                </a:solidFill>
              </a:rPr>
              <a:t>Larg</a:t>
            </a:r>
            <a:r>
              <a:rPr lang="en-US" dirty="0" smtClean="0">
                <a:solidFill>
                  <a:srgbClr val="FFFF00"/>
                </a:solidFill>
              </a:rPr>
              <a:t>e heart</a:t>
            </a:r>
          </a:p>
          <a:p>
            <a:r>
              <a:rPr lang="en-US" dirty="0" smtClean="0">
                <a:solidFill>
                  <a:srgbClr val="FFFF00"/>
                </a:solidFill>
              </a:rPr>
              <a:t>(CHF)</a:t>
            </a:r>
            <a:endParaRPr lang="en-US" dirty="0">
              <a:solidFill>
                <a:srgbClr val="FFFF00"/>
              </a:solidFill>
            </a:endParaRPr>
          </a:p>
        </p:txBody>
      </p:sp>
      <p:cxnSp>
        <p:nvCxnSpPr>
          <p:cNvPr id="7" name="Straight Arrow Connector 6"/>
          <p:cNvCxnSpPr/>
          <p:nvPr/>
        </p:nvCxnSpPr>
        <p:spPr>
          <a:xfrm flipH="1">
            <a:off x="3119358" y="3832860"/>
            <a:ext cx="456452" cy="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577041" y="3542551"/>
            <a:ext cx="4443682" cy="646331"/>
          </a:xfrm>
          <a:prstGeom prst="rect">
            <a:avLst/>
          </a:prstGeom>
          <a:noFill/>
        </p:spPr>
        <p:txBody>
          <a:bodyPr wrap="none" rtlCol="0">
            <a:spAutoFit/>
          </a:bodyPr>
          <a:lstStyle/>
          <a:p>
            <a:r>
              <a:rPr lang="en-US" dirty="0" smtClean="0">
                <a:solidFill>
                  <a:srgbClr val="FFFF00"/>
                </a:solidFill>
              </a:rPr>
              <a:t>Indistinct vessels</a:t>
            </a:r>
          </a:p>
          <a:p>
            <a:r>
              <a:rPr lang="en-US" dirty="0" smtClean="0">
                <a:solidFill>
                  <a:srgbClr val="FFFF00"/>
                </a:solidFill>
              </a:rPr>
              <a:t>(often described as “</a:t>
            </a:r>
            <a:r>
              <a:rPr lang="en-US" dirty="0" err="1" smtClean="0">
                <a:solidFill>
                  <a:srgbClr val="FFFF00"/>
                </a:solidFill>
              </a:rPr>
              <a:t>perihilar</a:t>
            </a:r>
            <a:r>
              <a:rPr lang="en-US" dirty="0" smtClean="0">
                <a:solidFill>
                  <a:srgbClr val="FFFF00"/>
                </a:solidFill>
              </a:rPr>
              <a:t> hazy opacities”)</a:t>
            </a:r>
            <a:endParaRPr lang="en-US" dirty="0">
              <a:solidFill>
                <a:srgbClr val="FFFF00"/>
              </a:solidFill>
            </a:endParaRPr>
          </a:p>
        </p:txBody>
      </p:sp>
      <p:cxnSp>
        <p:nvCxnSpPr>
          <p:cNvPr id="9" name="Straight Arrow Connector 8"/>
          <p:cNvCxnSpPr/>
          <p:nvPr/>
        </p:nvCxnSpPr>
        <p:spPr>
          <a:xfrm flipH="1">
            <a:off x="1579499" y="5433722"/>
            <a:ext cx="456452" cy="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037182" y="5143413"/>
            <a:ext cx="3077623" cy="646331"/>
          </a:xfrm>
          <a:prstGeom prst="rect">
            <a:avLst/>
          </a:prstGeom>
          <a:noFill/>
        </p:spPr>
        <p:txBody>
          <a:bodyPr wrap="none" rtlCol="0">
            <a:spAutoFit/>
          </a:bodyPr>
          <a:lstStyle/>
          <a:p>
            <a:r>
              <a:rPr lang="en-US" dirty="0" err="1" smtClean="0">
                <a:solidFill>
                  <a:srgbClr val="FFFF00"/>
                </a:solidFill>
              </a:rPr>
              <a:t>Kerley</a:t>
            </a:r>
            <a:r>
              <a:rPr lang="en-US" dirty="0" smtClean="0">
                <a:solidFill>
                  <a:srgbClr val="FFFF00"/>
                </a:solidFill>
              </a:rPr>
              <a:t> B lines</a:t>
            </a:r>
          </a:p>
          <a:p>
            <a:r>
              <a:rPr lang="en-US" dirty="0" smtClean="0">
                <a:solidFill>
                  <a:srgbClr val="FFFF00"/>
                </a:solidFill>
              </a:rPr>
              <a:t>(interlobular </a:t>
            </a:r>
            <a:r>
              <a:rPr lang="en-US" dirty="0" err="1" smtClean="0">
                <a:solidFill>
                  <a:srgbClr val="FFFF00"/>
                </a:solidFill>
              </a:rPr>
              <a:t>septal</a:t>
            </a:r>
            <a:r>
              <a:rPr lang="en-US" dirty="0" smtClean="0">
                <a:solidFill>
                  <a:srgbClr val="FFFF00"/>
                </a:solidFill>
              </a:rPr>
              <a:t> thickening)</a:t>
            </a:r>
            <a:endParaRPr lang="en-US" dirty="0">
              <a:solidFill>
                <a:srgbClr val="FFFF00"/>
              </a:solidFill>
            </a:endParaRPr>
          </a:p>
        </p:txBody>
      </p:sp>
      <p:cxnSp>
        <p:nvCxnSpPr>
          <p:cNvPr id="11" name="Straight Arrow Connector 10"/>
          <p:cNvCxnSpPr/>
          <p:nvPr/>
        </p:nvCxnSpPr>
        <p:spPr>
          <a:xfrm flipH="1">
            <a:off x="3966199" y="2562861"/>
            <a:ext cx="456452" cy="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423882" y="2216108"/>
            <a:ext cx="2307919" cy="646331"/>
          </a:xfrm>
          <a:prstGeom prst="rect">
            <a:avLst/>
          </a:prstGeom>
          <a:noFill/>
        </p:spPr>
        <p:txBody>
          <a:bodyPr wrap="none" rtlCol="0">
            <a:spAutoFit/>
          </a:bodyPr>
          <a:lstStyle/>
          <a:p>
            <a:r>
              <a:rPr lang="en-US" dirty="0" err="1" smtClean="0">
                <a:solidFill>
                  <a:srgbClr val="FFFF00"/>
                </a:solidFill>
              </a:rPr>
              <a:t>Peribronchial</a:t>
            </a:r>
            <a:r>
              <a:rPr lang="en-US" dirty="0" smtClean="0">
                <a:solidFill>
                  <a:srgbClr val="FFFF00"/>
                </a:solidFill>
              </a:rPr>
              <a:t> cuffing</a:t>
            </a:r>
          </a:p>
          <a:p>
            <a:r>
              <a:rPr lang="en-US" dirty="0" smtClean="0">
                <a:solidFill>
                  <a:srgbClr val="FFFF00"/>
                </a:solidFill>
              </a:rPr>
              <a:t>(interstitial thickening)</a:t>
            </a:r>
            <a:endParaRPr lang="en-US" dirty="0">
              <a:solidFill>
                <a:srgbClr val="FFFF00"/>
              </a:solidFill>
            </a:endParaRPr>
          </a:p>
        </p:txBody>
      </p:sp>
      <p:cxnSp>
        <p:nvCxnSpPr>
          <p:cNvPr id="15" name="Straight Arrow Connector 14"/>
          <p:cNvCxnSpPr/>
          <p:nvPr/>
        </p:nvCxnSpPr>
        <p:spPr>
          <a:xfrm flipH="1">
            <a:off x="2806266" y="3010204"/>
            <a:ext cx="456452" cy="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263949" y="2734006"/>
            <a:ext cx="2430774" cy="646331"/>
          </a:xfrm>
          <a:prstGeom prst="rect">
            <a:avLst/>
          </a:prstGeom>
          <a:noFill/>
        </p:spPr>
        <p:txBody>
          <a:bodyPr wrap="none" rtlCol="0">
            <a:spAutoFit/>
          </a:bodyPr>
          <a:lstStyle/>
          <a:p>
            <a:r>
              <a:rPr lang="en-US" dirty="0" smtClean="0">
                <a:solidFill>
                  <a:srgbClr val="FFFF00"/>
                </a:solidFill>
              </a:rPr>
              <a:t>Thickened minor fissure</a:t>
            </a:r>
          </a:p>
          <a:p>
            <a:r>
              <a:rPr lang="en-US" dirty="0" smtClean="0">
                <a:solidFill>
                  <a:srgbClr val="FFFF00"/>
                </a:solidFill>
              </a:rPr>
              <a:t>(</a:t>
            </a:r>
            <a:r>
              <a:rPr lang="en-US" dirty="0" err="1" smtClean="0">
                <a:solidFill>
                  <a:srgbClr val="FFFF00"/>
                </a:solidFill>
              </a:rPr>
              <a:t>subpleural</a:t>
            </a:r>
            <a:r>
              <a:rPr lang="en-US" dirty="0" smtClean="0">
                <a:solidFill>
                  <a:srgbClr val="FFFF00"/>
                </a:solidFill>
              </a:rPr>
              <a:t> thickening)</a:t>
            </a:r>
            <a:endParaRPr lang="en-US" dirty="0">
              <a:solidFill>
                <a:srgbClr val="FFFF00"/>
              </a:solidFill>
            </a:endParaRPr>
          </a:p>
        </p:txBody>
      </p:sp>
      <p:sp>
        <p:nvSpPr>
          <p:cNvPr id="18" name="TextBox 17"/>
          <p:cNvSpPr txBox="1"/>
          <p:nvPr/>
        </p:nvSpPr>
        <p:spPr>
          <a:xfrm>
            <a:off x="2627835" y="6040218"/>
            <a:ext cx="4257821" cy="646331"/>
          </a:xfrm>
          <a:prstGeom prst="rect">
            <a:avLst/>
          </a:prstGeom>
          <a:noFill/>
        </p:spPr>
        <p:txBody>
          <a:bodyPr wrap="none" rtlCol="0">
            <a:spAutoFit/>
          </a:bodyPr>
          <a:lstStyle/>
          <a:p>
            <a:r>
              <a:rPr lang="en-US" dirty="0" smtClean="0">
                <a:solidFill>
                  <a:srgbClr val="FFFF00"/>
                </a:solidFill>
              </a:rPr>
              <a:t>CAVEAT: this is a supine/trauma film and</a:t>
            </a:r>
          </a:p>
          <a:p>
            <a:r>
              <a:rPr lang="en-US" dirty="0" smtClean="0">
                <a:solidFill>
                  <a:srgbClr val="FFFF00"/>
                </a:solidFill>
              </a:rPr>
              <a:t>Cephalization will always be seen in supine.</a:t>
            </a:r>
            <a:endParaRPr lang="en-US" dirty="0">
              <a:solidFill>
                <a:srgbClr val="FFFF00"/>
              </a:solidFill>
            </a:endParaRPr>
          </a:p>
        </p:txBody>
      </p:sp>
    </p:spTree>
    <p:extLst>
      <p:ext uri="{BB962C8B-B14F-4D97-AF65-F5344CB8AC3E}">
        <p14:creationId xmlns:p14="http://schemas.microsoft.com/office/powerpoint/2010/main" val="39925679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Stage II: Interstitial Pulmonary Edema</a:t>
            </a:r>
            <a:endParaRPr lang="en-US" dirty="0"/>
          </a:p>
        </p:txBody>
      </p:sp>
      <p:pic>
        <p:nvPicPr>
          <p:cNvPr id="5" name="Picture 4"/>
          <p:cNvPicPr>
            <a:picLocks noChangeAspect="1"/>
          </p:cNvPicPr>
          <p:nvPr/>
        </p:nvPicPr>
        <p:blipFill rotWithShape="1">
          <a:blip r:embed="rId2"/>
          <a:srcRect l="2999" r="50411" b="4262"/>
          <a:stretch/>
        </p:blipFill>
        <p:spPr>
          <a:xfrm>
            <a:off x="228548" y="1417638"/>
            <a:ext cx="3960941" cy="5235702"/>
          </a:xfrm>
          <a:prstGeom prst="rect">
            <a:avLst/>
          </a:prstGeom>
        </p:spPr>
      </p:pic>
      <p:sp>
        <p:nvSpPr>
          <p:cNvPr id="6" name="TextBox 5"/>
          <p:cNvSpPr txBox="1"/>
          <p:nvPr/>
        </p:nvSpPr>
        <p:spPr>
          <a:xfrm>
            <a:off x="4555067" y="1417639"/>
            <a:ext cx="4131733" cy="1938992"/>
          </a:xfrm>
          <a:prstGeom prst="rect">
            <a:avLst/>
          </a:prstGeom>
          <a:noFill/>
        </p:spPr>
        <p:txBody>
          <a:bodyPr wrap="square" rtlCol="0">
            <a:spAutoFit/>
          </a:bodyPr>
          <a:lstStyle/>
          <a:p>
            <a:r>
              <a:rPr lang="en-US" sz="2000" dirty="0" smtClean="0"/>
              <a:t>Gravity causes the fluid to sit in the dependent portion of the lungs. On both CT and CXR, you’ll see a </a:t>
            </a:r>
            <a:r>
              <a:rPr lang="en-US" sz="2000" dirty="0"/>
              <a:t>difference </a:t>
            </a:r>
            <a:r>
              <a:rPr lang="en-US" sz="2000" dirty="0" smtClean="0"/>
              <a:t>in HU of </a:t>
            </a:r>
            <a:r>
              <a:rPr lang="en-US" sz="2000" dirty="0"/>
              <a:t>100-150 between the dependent and non-dependent part of the </a:t>
            </a:r>
            <a:r>
              <a:rPr lang="en-US" sz="2000" dirty="0" smtClean="0"/>
              <a:t>lung.</a:t>
            </a:r>
            <a:endParaRPr lang="en-US" sz="2000" dirty="0"/>
          </a:p>
        </p:txBody>
      </p:sp>
      <p:cxnSp>
        <p:nvCxnSpPr>
          <p:cNvPr id="7" name="Straight Arrow Connector 6"/>
          <p:cNvCxnSpPr/>
          <p:nvPr/>
        </p:nvCxnSpPr>
        <p:spPr>
          <a:xfrm flipH="1">
            <a:off x="2661675" y="6135793"/>
            <a:ext cx="456452" cy="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153224" y="5845484"/>
            <a:ext cx="3691110" cy="707886"/>
          </a:xfrm>
          <a:prstGeom prst="rect">
            <a:avLst/>
          </a:prstGeom>
          <a:noFill/>
        </p:spPr>
        <p:txBody>
          <a:bodyPr wrap="none" rtlCol="0">
            <a:spAutoFit/>
          </a:bodyPr>
          <a:lstStyle/>
          <a:p>
            <a:r>
              <a:rPr lang="en-US" sz="2000" dirty="0" smtClean="0"/>
              <a:t>Subtle ground glass opacity in the</a:t>
            </a:r>
          </a:p>
          <a:p>
            <a:r>
              <a:rPr lang="en-US" sz="2000" dirty="0" smtClean="0"/>
              <a:t>dependent portions of the l</a:t>
            </a:r>
            <a:r>
              <a:rPr lang="en-US" sz="2000" dirty="0" smtClean="0"/>
              <a:t>ungs</a:t>
            </a:r>
            <a:endParaRPr lang="en-US" sz="2000" dirty="0"/>
          </a:p>
        </p:txBody>
      </p:sp>
      <p:cxnSp>
        <p:nvCxnSpPr>
          <p:cNvPr id="9" name="Straight Arrow Connector 8"/>
          <p:cNvCxnSpPr/>
          <p:nvPr/>
        </p:nvCxnSpPr>
        <p:spPr>
          <a:xfrm flipH="1">
            <a:off x="2235200" y="4441417"/>
            <a:ext cx="1594855" cy="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830055" y="4216398"/>
            <a:ext cx="5042015" cy="400110"/>
          </a:xfrm>
          <a:prstGeom prst="rect">
            <a:avLst/>
          </a:prstGeom>
          <a:noFill/>
        </p:spPr>
        <p:txBody>
          <a:bodyPr wrap="none" rtlCol="0">
            <a:spAutoFit/>
          </a:bodyPr>
          <a:lstStyle/>
          <a:p>
            <a:r>
              <a:rPr lang="en-US" sz="2000" dirty="0" smtClean="0"/>
              <a:t>Thickened/edematous interlobular </a:t>
            </a:r>
            <a:r>
              <a:rPr lang="en-US" sz="2000" dirty="0" err="1" smtClean="0"/>
              <a:t>septal</a:t>
            </a:r>
            <a:r>
              <a:rPr lang="en-US" sz="2000" dirty="0" smtClean="0"/>
              <a:t> lines</a:t>
            </a:r>
            <a:endParaRPr lang="en-US" sz="2000" dirty="0"/>
          </a:p>
        </p:txBody>
      </p:sp>
    </p:spTree>
    <p:extLst>
      <p:ext uri="{BB962C8B-B14F-4D97-AF65-F5344CB8AC3E}">
        <p14:creationId xmlns:p14="http://schemas.microsoft.com/office/powerpoint/2010/main" val="30915737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dirty="0" err="1" smtClean="0">
                <a:latin typeface="Calibri" charset="0"/>
              </a:rPr>
              <a:t>Kerley’s</a:t>
            </a:r>
            <a:r>
              <a:rPr lang="en-US" dirty="0" smtClean="0">
                <a:latin typeface="Calibri" charset="0"/>
              </a:rPr>
              <a:t> Lines </a:t>
            </a:r>
            <a:r>
              <a:rPr lang="en-US" sz="1600" dirty="0">
                <a:latin typeface="Calibri" charset="0"/>
              </a:rPr>
              <a:t>(Cecil’s </a:t>
            </a:r>
            <a:r>
              <a:rPr lang="en-US" sz="1600" dirty="0" err="1">
                <a:latin typeface="Calibri" charset="0"/>
              </a:rPr>
              <a:t>chapt</a:t>
            </a:r>
            <a:r>
              <a:rPr lang="en-US" sz="1600" dirty="0">
                <a:latin typeface="Calibri" charset="0"/>
              </a:rPr>
              <a:t> 84)</a:t>
            </a:r>
          </a:p>
        </p:txBody>
      </p:sp>
      <p:sp>
        <p:nvSpPr>
          <p:cNvPr id="26626" name="Content Placeholder 2"/>
          <p:cNvSpPr>
            <a:spLocks noGrp="1"/>
          </p:cNvSpPr>
          <p:nvPr>
            <p:ph idx="1"/>
          </p:nvPr>
        </p:nvSpPr>
        <p:spPr/>
        <p:txBody>
          <a:bodyPr>
            <a:normAutofit/>
          </a:bodyPr>
          <a:lstStyle/>
          <a:p>
            <a:r>
              <a:rPr lang="en-US" sz="2200" dirty="0" smtClean="0">
                <a:latin typeface="Calibri" charset="0"/>
              </a:rPr>
              <a:t>They all represent interstitial thickening, but presented in different locations.</a:t>
            </a:r>
          </a:p>
          <a:p>
            <a:r>
              <a:rPr lang="en-US" sz="2200" dirty="0" err="1" smtClean="0">
                <a:latin typeface="Calibri" charset="0"/>
              </a:rPr>
              <a:t>Kerley’s</a:t>
            </a:r>
            <a:r>
              <a:rPr lang="en-US" sz="2200" dirty="0" smtClean="0">
                <a:latin typeface="Calibri" charset="0"/>
              </a:rPr>
              <a:t> </a:t>
            </a:r>
            <a:r>
              <a:rPr lang="en-US" sz="2200" dirty="0">
                <a:latin typeface="Calibri" charset="0"/>
              </a:rPr>
              <a:t>A lines – radiate 2-4cm from the hilum toward the pulmonary periphery and toward the upper lobes (thickening of the axial </a:t>
            </a:r>
            <a:r>
              <a:rPr lang="en-US" sz="2200" dirty="0" smtClean="0">
                <a:latin typeface="Calibri" charset="0"/>
              </a:rPr>
              <a:t>IS)</a:t>
            </a:r>
          </a:p>
          <a:p>
            <a:r>
              <a:rPr lang="en-US" sz="2200" dirty="0" err="1" smtClean="0">
                <a:latin typeface="Calibri" charset="0"/>
              </a:rPr>
              <a:t>Kerley’s</a:t>
            </a:r>
            <a:r>
              <a:rPr lang="en-US" sz="2200" dirty="0" smtClean="0">
                <a:latin typeface="Calibri" charset="0"/>
              </a:rPr>
              <a:t> </a:t>
            </a:r>
            <a:r>
              <a:rPr lang="en-US" sz="2200" dirty="0">
                <a:latin typeface="Calibri" charset="0"/>
              </a:rPr>
              <a:t>B lines - ~1cm in length and 1mm in thickness, found in the periphery of the lower lobes, abutting the pleura; reflects </a:t>
            </a:r>
            <a:r>
              <a:rPr lang="en-US" sz="2200" dirty="0">
                <a:latin typeface="Calibri" charset="0"/>
              </a:rPr>
              <a:t>thickening of the </a:t>
            </a:r>
            <a:r>
              <a:rPr lang="en-US" sz="2200" dirty="0" err="1">
                <a:latin typeface="Calibri" charset="0"/>
              </a:rPr>
              <a:t>subpleural</a:t>
            </a:r>
            <a:r>
              <a:rPr lang="en-US" sz="2200" dirty="0">
                <a:latin typeface="Calibri" charset="0"/>
              </a:rPr>
              <a:t> </a:t>
            </a:r>
            <a:r>
              <a:rPr lang="en-US" sz="2200" dirty="0" smtClean="0">
                <a:latin typeface="Calibri" charset="0"/>
              </a:rPr>
              <a:t>IS</a:t>
            </a:r>
          </a:p>
          <a:p>
            <a:r>
              <a:rPr lang="en-US" sz="2200" dirty="0" err="1" smtClean="0">
                <a:latin typeface="Calibri" charset="0"/>
              </a:rPr>
              <a:t>Kerley’s</a:t>
            </a:r>
            <a:r>
              <a:rPr lang="en-US" sz="2200" dirty="0" smtClean="0">
                <a:latin typeface="Calibri" charset="0"/>
              </a:rPr>
              <a:t> </a:t>
            </a:r>
            <a:r>
              <a:rPr lang="en-US" sz="2200" dirty="0">
                <a:latin typeface="Calibri" charset="0"/>
              </a:rPr>
              <a:t>C lines – reticular </a:t>
            </a:r>
            <a:r>
              <a:rPr lang="en-US" sz="2200" dirty="0" smtClean="0">
                <a:latin typeface="Calibri" charset="0"/>
              </a:rPr>
              <a:t>pattern</a:t>
            </a:r>
            <a:r>
              <a:rPr lang="en-US" sz="2200" dirty="0">
                <a:latin typeface="Calibri" charset="0"/>
              </a:rPr>
              <a:t> </a:t>
            </a:r>
            <a:r>
              <a:rPr lang="en-US" sz="2200" dirty="0" smtClean="0">
                <a:latin typeface="Calibri" charset="0"/>
              </a:rPr>
              <a:t>from </a:t>
            </a:r>
            <a:r>
              <a:rPr lang="en-US" sz="2200" dirty="0" smtClean="0">
                <a:latin typeface="Calibri" charset="0"/>
              </a:rPr>
              <a:t>thickening of the </a:t>
            </a:r>
            <a:r>
              <a:rPr lang="en-US" sz="2200" dirty="0">
                <a:latin typeface="Calibri" charset="0"/>
              </a:rPr>
              <a:t>parenchymal </a:t>
            </a:r>
            <a:r>
              <a:rPr lang="en-US" sz="2200" dirty="0" err="1" smtClean="0">
                <a:latin typeface="Calibri" charset="0"/>
              </a:rPr>
              <a:t>interstitia</a:t>
            </a:r>
            <a:r>
              <a:rPr lang="en-US" sz="2200" dirty="0" smtClean="0">
                <a:latin typeface="Calibri" charset="0"/>
              </a:rPr>
              <a:t>; rarely seen.</a:t>
            </a:r>
            <a:endParaRPr lang="en-US" sz="2200" dirty="0">
              <a:latin typeface="Calibri" charset="0"/>
            </a:endParaRPr>
          </a:p>
        </p:txBody>
      </p:sp>
    </p:spTree>
    <p:extLst>
      <p:ext uri="{BB962C8B-B14F-4D97-AF65-F5344CB8AC3E}">
        <p14:creationId xmlns:p14="http://schemas.microsoft.com/office/powerpoint/2010/main" val="3413228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 2</a:t>
            </a:r>
            <a:r>
              <a:rPr lang="en-US" baseline="30000" dirty="0" smtClean="0"/>
              <a:t>nd</a:t>
            </a:r>
            <a:r>
              <a:rPr lang="en-US" dirty="0" smtClean="0"/>
              <a:t> rotation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a:t>F</a:t>
            </a:r>
            <a:r>
              <a:rPr lang="en-US" dirty="0" smtClean="0"/>
              <a:t>ill </a:t>
            </a:r>
            <a:r>
              <a:rPr lang="en-US" dirty="0"/>
              <a:t>in the gaps in their knowledge about specific entities;</a:t>
            </a:r>
          </a:p>
          <a:p>
            <a:r>
              <a:rPr lang="en-US" dirty="0"/>
              <a:t>R</a:t>
            </a:r>
            <a:r>
              <a:rPr lang="en-US" dirty="0" smtClean="0"/>
              <a:t>ead </a:t>
            </a:r>
            <a:r>
              <a:rPr lang="en-US" dirty="0"/>
              <a:t>about diseases they are not likely to see during their rotation;</a:t>
            </a:r>
          </a:p>
          <a:p>
            <a:r>
              <a:rPr lang="en-US" dirty="0"/>
              <a:t>I</a:t>
            </a:r>
            <a:r>
              <a:rPr lang="en-US" dirty="0" smtClean="0"/>
              <a:t>ntegrate </a:t>
            </a:r>
            <a:r>
              <a:rPr lang="en-US" dirty="0"/>
              <a:t>knowledge of x-ray manifestations with physiology, pathology.</a:t>
            </a:r>
          </a:p>
          <a:p>
            <a:r>
              <a:rPr lang="en-US" dirty="0" smtClean="0"/>
              <a:t>Achieve </a:t>
            </a:r>
            <a:r>
              <a:rPr lang="en-US" dirty="0"/>
              <a:t>greater independence in consultation/interpretation.</a:t>
            </a:r>
          </a:p>
          <a:p>
            <a:r>
              <a:rPr lang="en-US" dirty="0"/>
              <a:t>Decision making skills:</a:t>
            </a:r>
          </a:p>
          <a:p>
            <a:r>
              <a:rPr lang="en-US" dirty="0"/>
              <a:t>Understand when to get help.</a:t>
            </a:r>
          </a:p>
          <a:p>
            <a:r>
              <a:rPr lang="en-US" dirty="0"/>
              <a:t>Know what to put in a report and what to leave out.</a:t>
            </a:r>
          </a:p>
        </p:txBody>
      </p:sp>
    </p:spTree>
    <p:extLst>
      <p:ext uri="{BB962C8B-B14F-4D97-AF65-F5344CB8AC3E}">
        <p14:creationId xmlns:p14="http://schemas.microsoft.com/office/powerpoint/2010/main" val="5457502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III: Alveolar Edema</a:t>
            </a:r>
            <a:endParaRPr lang="en-US" dirty="0"/>
          </a:p>
        </p:txBody>
      </p:sp>
      <p:sp>
        <p:nvSpPr>
          <p:cNvPr id="5" name="TextBox 4"/>
          <p:cNvSpPr txBox="1"/>
          <p:nvPr/>
        </p:nvSpPr>
        <p:spPr>
          <a:xfrm>
            <a:off x="6146803" y="1191859"/>
            <a:ext cx="2867526" cy="5262979"/>
          </a:xfrm>
          <a:prstGeom prst="rect">
            <a:avLst/>
          </a:prstGeom>
          <a:noFill/>
        </p:spPr>
        <p:txBody>
          <a:bodyPr wrap="square" rtlCol="0">
            <a:spAutoFit/>
          </a:bodyPr>
          <a:lstStyle/>
          <a:p>
            <a:r>
              <a:rPr lang="en-US" sz="2400" dirty="0" smtClean="0"/>
              <a:t>The indistinct/hazy vessels from stage II edema will gradually turn into patchy consolidations </a:t>
            </a:r>
            <a:r>
              <a:rPr lang="en-US" sz="2400" dirty="0" smtClean="0"/>
              <a:t>with air-</a:t>
            </a:r>
            <a:r>
              <a:rPr lang="en-US" sz="2400" dirty="0" err="1" smtClean="0"/>
              <a:t>bronchograms</a:t>
            </a:r>
            <a:r>
              <a:rPr lang="en-US" sz="2400" dirty="0" smtClean="0"/>
              <a:t> as it progresses to stage III.</a:t>
            </a:r>
          </a:p>
          <a:p>
            <a:r>
              <a:rPr lang="en-US" sz="2400" dirty="0" smtClean="0"/>
              <a:t>In acute alveolar damage or ARDS, the transition is much faster (increased capillary permeability)</a:t>
            </a:r>
            <a:endParaRPr lang="en-US" sz="2400" dirty="0" smtClean="0"/>
          </a:p>
        </p:txBody>
      </p:sp>
      <p:pic>
        <p:nvPicPr>
          <p:cNvPr id="11" name="Picture 10" descr="Edema 3a Normal Pressure TRALI.JPG"/>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3678" t="8395" r="53730" b="20000"/>
          <a:stretch/>
        </p:blipFill>
        <p:spPr>
          <a:xfrm>
            <a:off x="2624670" y="1174926"/>
            <a:ext cx="3403597" cy="5683074"/>
          </a:xfrm>
          <a:prstGeom prst="rect">
            <a:avLst/>
          </a:prstGeom>
        </p:spPr>
      </p:pic>
      <p:pic>
        <p:nvPicPr>
          <p:cNvPr id="6" name="Picture 5" descr="interstitial alveolar.jpg"/>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l="6662" t="16873" r="55868" b="16461"/>
          <a:stretch/>
        </p:blipFill>
        <p:spPr>
          <a:xfrm>
            <a:off x="0" y="1174926"/>
            <a:ext cx="3200400" cy="5694217"/>
          </a:xfrm>
          <a:prstGeom prst="rect">
            <a:avLst/>
          </a:prstGeom>
        </p:spPr>
      </p:pic>
      <p:sp>
        <p:nvSpPr>
          <p:cNvPr id="9" name="Rectangle 8"/>
          <p:cNvSpPr/>
          <p:nvPr/>
        </p:nvSpPr>
        <p:spPr>
          <a:xfrm>
            <a:off x="0" y="4863868"/>
            <a:ext cx="2956013" cy="1754327"/>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Severe II</a:t>
            </a:r>
          </a:p>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Mild III </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Rectangle 9"/>
          <p:cNvSpPr/>
          <p:nvPr/>
        </p:nvSpPr>
        <p:spPr>
          <a:xfrm>
            <a:off x="3200400" y="4863871"/>
            <a:ext cx="2956013"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Stage III</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Right Arrow 7"/>
          <p:cNvSpPr/>
          <p:nvPr/>
        </p:nvSpPr>
        <p:spPr>
          <a:xfrm>
            <a:off x="2370667" y="3776133"/>
            <a:ext cx="1405466" cy="4627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3749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HRCT protocol </a:t>
            </a:r>
            <a:endParaRPr lang="en-US" dirty="0"/>
          </a:p>
        </p:txBody>
      </p:sp>
      <p:sp>
        <p:nvSpPr>
          <p:cNvPr id="3" name="Content Placeholder 2"/>
          <p:cNvSpPr>
            <a:spLocks noGrp="1"/>
          </p:cNvSpPr>
          <p:nvPr>
            <p:ph idx="1"/>
          </p:nvPr>
        </p:nvSpPr>
        <p:spPr/>
        <p:txBody>
          <a:bodyPr>
            <a:normAutofit fontScale="77500" lnSpcReduction="20000"/>
          </a:bodyPr>
          <a:lstStyle/>
          <a:p>
            <a:r>
              <a:rPr lang="en-US" sz="3600" dirty="0" smtClean="0"/>
              <a:t>Supine:</a:t>
            </a:r>
            <a:r>
              <a:rPr lang="en-US" sz="3600" dirty="0"/>
              <a:t> </a:t>
            </a:r>
            <a:r>
              <a:rPr lang="en-US" dirty="0" smtClean="0"/>
              <a:t>1</a:t>
            </a:r>
            <a:r>
              <a:rPr lang="en-US" dirty="0"/>
              <a:t>–1.5 mm collimation at 2 cm intervals in full inspiration. </a:t>
            </a:r>
            <a:endParaRPr lang="en-US" dirty="0"/>
          </a:p>
          <a:p>
            <a:r>
              <a:rPr lang="en-US" dirty="0" smtClean="0"/>
              <a:t>Full </a:t>
            </a:r>
            <a:r>
              <a:rPr lang="en-US" dirty="0"/>
              <a:t>inspiration </a:t>
            </a:r>
          </a:p>
          <a:p>
            <a:r>
              <a:rPr lang="en-US" dirty="0"/>
              <a:t>Window: </a:t>
            </a:r>
            <a:r>
              <a:rPr lang="en-US" dirty="0" smtClean="0"/>
              <a:t>Mediastinum </a:t>
            </a:r>
            <a:r>
              <a:rPr lang="en-US" dirty="0"/>
              <a:t>440 width, level 40 </a:t>
            </a:r>
            <a:r>
              <a:rPr lang="en-US" dirty="0" smtClean="0"/>
              <a:t>and Lung </a:t>
            </a:r>
            <a:r>
              <a:rPr lang="en-US" dirty="0"/>
              <a:t>1000 width, level –700 </a:t>
            </a:r>
          </a:p>
          <a:p>
            <a:r>
              <a:rPr lang="en-US" dirty="0" smtClean="0"/>
              <a:t>Prone </a:t>
            </a:r>
            <a:r>
              <a:rPr lang="en-US" dirty="0" err="1"/>
              <a:t>ImagIng</a:t>
            </a:r>
            <a:r>
              <a:rPr lang="en-US" dirty="0"/>
              <a:t>: </a:t>
            </a:r>
            <a:r>
              <a:rPr lang="en-US" dirty="0" smtClean="0"/>
              <a:t>Performed </a:t>
            </a:r>
            <a:r>
              <a:rPr lang="en-US" dirty="0"/>
              <a:t>with 1–1.5 mm collimation at 2 cm intervals in full inspiration as noted above. </a:t>
            </a:r>
          </a:p>
          <a:p>
            <a:r>
              <a:rPr lang="en-US" dirty="0"/>
              <a:t>E</a:t>
            </a:r>
            <a:r>
              <a:rPr lang="en-US" dirty="0" smtClean="0"/>
              <a:t>xpiratory </a:t>
            </a:r>
            <a:r>
              <a:rPr lang="en-US" dirty="0" err="1" smtClean="0"/>
              <a:t>VIews</a:t>
            </a:r>
            <a:r>
              <a:rPr lang="en-US" dirty="0" smtClean="0"/>
              <a:t>: </a:t>
            </a:r>
            <a:r>
              <a:rPr lang="en-US" dirty="0"/>
              <a:t>1–1.5 mm collimation at end expiration following a forced vital capacity </a:t>
            </a:r>
            <a:r>
              <a:rPr lang="en-US" dirty="0" smtClean="0"/>
              <a:t>maneuver. Routinely </a:t>
            </a:r>
            <a:r>
              <a:rPr lang="en-US" dirty="0"/>
              <a:t>performed at the level of the: </a:t>
            </a:r>
          </a:p>
          <a:p>
            <a:pPr lvl="1"/>
            <a:r>
              <a:rPr lang="en-US" dirty="0"/>
              <a:t>aortic arch, </a:t>
            </a:r>
          </a:p>
          <a:p>
            <a:pPr lvl="1"/>
            <a:r>
              <a:rPr lang="en-US" dirty="0"/>
              <a:t>at the tracheal carina, and </a:t>
            </a:r>
          </a:p>
          <a:p>
            <a:pPr lvl="1"/>
            <a:r>
              <a:rPr lang="en-US" dirty="0"/>
              <a:t>above the diaphragm. </a:t>
            </a:r>
          </a:p>
        </p:txBody>
      </p:sp>
    </p:spTree>
    <p:extLst>
      <p:ext uri="{BB962C8B-B14F-4D97-AF65-F5344CB8AC3E}">
        <p14:creationId xmlns:p14="http://schemas.microsoft.com/office/powerpoint/2010/main" val="9436845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HRCT</a:t>
            </a:r>
            <a:endParaRPr lang="en-US" dirty="0"/>
          </a:p>
        </p:txBody>
      </p:sp>
      <p:sp>
        <p:nvSpPr>
          <p:cNvPr id="3" name="Content Placeholder 2"/>
          <p:cNvSpPr>
            <a:spLocks noGrp="1"/>
          </p:cNvSpPr>
          <p:nvPr>
            <p:ph idx="1"/>
          </p:nvPr>
        </p:nvSpPr>
        <p:spPr/>
        <p:txBody>
          <a:bodyPr/>
          <a:lstStyle/>
          <a:p>
            <a:r>
              <a:rPr lang="en-US" dirty="0" smtClean="0"/>
              <a:t>Reading algorithm:</a:t>
            </a:r>
          </a:p>
          <a:p>
            <a:pPr lvl="1"/>
            <a:r>
              <a:rPr lang="en-US" dirty="0" smtClean="0"/>
              <a:t>Dominant pattern</a:t>
            </a:r>
          </a:p>
          <a:p>
            <a:pPr lvl="2"/>
            <a:r>
              <a:rPr lang="en-US" dirty="0" smtClean="0"/>
              <a:t>reticular, nodular, high density, low density</a:t>
            </a:r>
          </a:p>
          <a:p>
            <a:pPr lvl="1"/>
            <a:r>
              <a:rPr lang="en-US" dirty="0" smtClean="0"/>
              <a:t>Distribution in secondary lobule</a:t>
            </a:r>
          </a:p>
          <a:p>
            <a:pPr lvl="2"/>
            <a:r>
              <a:rPr lang="en-US" dirty="0" err="1" smtClean="0"/>
              <a:t>centrilobular</a:t>
            </a:r>
            <a:r>
              <a:rPr lang="en-US" dirty="0" smtClean="0"/>
              <a:t>, </a:t>
            </a:r>
            <a:r>
              <a:rPr lang="en-US" dirty="0" err="1" smtClean="0"/>
              <a:t>perilymphatic</a:t>
            </a:r>
            <a:r>
              <a:rPr lang="en-US" dirty="0" smtClean="0"/>
              <a:t>, random</a:t>
            </a:r>
          </a:p>
          <a:p>
            <a:pPr lvl="1"/>
            <a:r>
              <a:rPr lang="en-US" dirty="0" smtClean="0"/>
              <a:t>Distribution within lung</a:t>
            </a:r>
          </a:p>
          <a:p>
            <a:pPr lvl="2"/>
            <a:r>
              <a:rPr lang="en-US" dirty="0" smtClean="0"/>
              <a:t>Upper zones, lower zones, central or peripheral</a:t>
            </a:r>
            <a:endParaRPr lang="en-US" dirty="0"/>
          </a:p>
        </p:txBody>
      </p:sp>
    </p:spTree>
    <p:extLst>
      <p:ext uri="{BB962C8B-B14F-4D97-AF65-F5344CB8AC3E}">
        <p14:creationId xmlns:p14="http://schemas.microsoft.com/office/powerpoint/2010/main" val="25086736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Patterns of parenchymal opacity </a:t>
            </a:r>
            <a:r>
              <a:rPr lang="en-US" sz="1600" dirty="0"/>
              <a:t>(B&amp;H 347)</a:t>
            </a:r>
          </a:p>
        </p:txBody>
      </p:sp>
      <p:sp>
        <p:nvSpPr>
          <p:cNvPr id="3" name="Content Placeholder 2"/>
          <p:cNvSpPr>
            <a:spLocks noGrp="1"/>
          </p:cNvSpPr>
          <p:nvPr>
            <p:ph idx="1"/>
          </p:nvPr>
        </p:nvSpPr>
        <p:spPr/>
        <p:txBody>
          <a:bodyPr/>
          <a:lstStyle/>
          <a:p>
            <a:r>
              <a:rPr lang="en-US" dirty="0" smtClean="0"/>
              <a:t>Airspace (alveolar filling)</a:t>
            </a:r>
          </a:p>
          <a:p>
            <a:r>
              <a:rPr lang="en-US" dirty="0" smtClean="0"/>
              <a:t>Interstitial </a:t>
            </a:r>
            <a:r>
              <a:rPr lang="en-US" dirty="0" err="1" smtClean="0"/>
              <a:t>opaciites</a:t>
            </a:r>
            <a:r>
              <a:rPr lang="en-US" dirty="0" smtClean="0"/>
              <a:t> (</a:t>
            </a:r>
            <a:r>
              <a:rPr lang="en-US" dirty="0" err="1" smtClean="0"/>
              <a:t>riticular</a:t>
            </a:r>
            <a:r>
              <a:rPr lang="en-US" dirty="0" smtClean="0"/>
              <a:t>/linear and </a:t>
            </a:r>
            <a:r>
              <a:rPr lang="en-US" dirty="0" err="1" smtClean="0"/>
              <a:t>reticulonodular</a:t>
            </a:r>
            <a:r>
              <a:rPr lang="en-US" dirty="0" smtClean="0"/>
              <a:t>)</a:t>
            </a:r>
          </a:p>
          <a:p>
            <a:r>
              <a:rPr lang="en-US" dirty="0" smtClean="0"/>
              <a:t>Branching</a:t>
            </a:r>
          </a:p>
          <a:p>
            <a:r>
              <a:rPr lang="en-US" dirty="0" smtClean="0"/>
              <a:t>Nodular (</a:t>
            </a:r>
            <a:r>
              <a:rPr lang="en-US" dirty="0" err="1" smtClean="0"/>
              <a:t>miliary</a:t>
            </a:r>
            <a:r>
              <a:rPr lang="en-US" dirty="0"/>
              <a:t> </a:t>
            </a:r>
            <a:r>
              <a:rPr lang="en-US" dirty="0" smtClean="0"/>
              <a:t>&lt;2mm; </a:t>
            </a:r>
            <a:r>
              <a:rPr lang="en-US" dirty="0" err="1" smtClean="0"/>
              <a:t>micronodule</a:t>
            </a:r>
            <a:r>
              <a:rPr lang="en-US" dirty="0" smtClean="0"/>
              <a:t> 2-7mm; nodule 7-30mm, mass &gt;30mm)</a:t>
            </a:r>
          </a:p>
          <a:p>
            <a:r>
              <a:rPr lang="en-US" dirty="0" smtClean="0"/>
              <a:t>Atelectasis</a:t>
            </a:r>
          </a:p>
        </p:txBody>
      </p:sp>
    </p:spTree>
    <p:extLst>
      <p:ext uri="{BB962C8B-B14F-4D97-AF65-F5344CB8AC3E}">
        <p14:creationId xmlns:p14="http://schemas.microsoft.com/office/powerpoint/2010/main" val="17975220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3674533" cy="5257799"/>
          </a:xfrm>
        </p:spPr>
        <p:txBody>
          <a:bodyPr>
            <a:normAutofit lnSpcReduction="10000"/>
          </a:bodyPr>
          <a:lstStyle/>
          <a:p>
            <a:r>
              <a:rPr lang="en-US" dirty="0" err="1" smtClean="0"/>
              <a:t>Centrilobular</a:t>
            </a:r>
            <a:r>
              <a:rPr lang="en-US" dirty="0" smtClean="0"/>
              <a:t> </a:t>
            </a:r>
            <a:r>
              <a:rPr lang="en-US" dirty="0" smtClean="0"/>
              <a:t>area </a:t>
            </a:r>
            <a:endParaRPr lang="en-US" dirty="0" smtClean="0"/>
          </a:p>
          <a:p>
            <a:r>
              <a:rPr lang="en-US" dirty="0" err="1" smtClean="0"/>
              <a:t>perilymphatic</a:t>
            </a:r>
            <a:r>
              <a:rPr lang="en-US" dirty="0" smtClean="0"/>
              <a:t> area</a:t>
            </a:r>
          </a:p>
          <a:p>
            <a:endParaRPr lang="en-US" dirty="0"/>
          </a:p>
          <a:p>
            <a:pPr marL="0" indent="0">
              <a:buNone/>
            </a:pPr>
            <a:r>
              <a:rPr lang="en-US" sz="2000" dirty="0" smtClean="0"/>
              <a:t>1 – bronchiole</a:t>
            </a:r>
          </a:p>
          <a:p>
            <a:pPr marL="0" indent="0">
              <a:buNone/>
            </a:pPr>
            <a:r>
              <a:rPr lang="en-US" sz="2000" dirty="0" smtClean="0"/>
              <a:t>2 – respiratory bronchiole</a:t>
            </a:r>
          </a:p>
          <a:p>
            <a:pPr marL="0" indent="0">
              <a:buNone/>
            </a:pPr>
            <a:r>
              <a:rPr lang="en-US" sz="2000" dirty="0" smtClean="0"/>
              <a:t>3 – alveolar duct</a:t>
            </a:r>
          </a:p>
          <a:p>
            <a:pPr marL="0" indent="0">
              <a:buNone/>
            </a:pPr>
            <a:r>
              <a:rPr lang="en-US" sz="2000" dirty="0" smtClean="0"/>
              <a:t>4 – atria</a:t>
            </a:r>
          </a:p>
          <a:p>
            <a:pPr marL="0" indent="0">
              <a:buNone/>
            </a:pPr>
            <a:r>
              <a:rPr lang="en-US" sz="2000" dirty="0" smtClean="0"/>
              <a:t>5 – alveolar sac</a:t>
            </a:r>
          </a:p>
          <a:p>
            <a:pPr marL="0" indent="0">
              <a:buNone/>
            </a:pPr>
            <a:r>
              <a:rPr lang="en-US" sz="2000" dirty="0" smtClean="0"/>
              <a:t>6 – alveolus or air cell</a:t>
            </a:r>
          </a:p>
          <a:p>
            <a:pPr marL="0" indent="0">
              <a:buNone/>
            </a:pPr>
            <a:r>
              <a:rPr lang="en-US" sz="2000" dirty="0" smtClean="0"/>
              <a:t>M – smooth muscle</a:t>
            </a:r>
          </a:p>
          <a:p>
            <a:pPr marL="0" indent="0">
              <a:buNone/>
            </a:pPr>
            <a:r>
              <a:rPr lang="en-US" sz="2000" dirty="0" smtClean="0"/>
              <a:t>A – branch pulmonary artery</a:t>
            </a:r>
          </a:p>
          <a:p>
            <a:pPr marL="0" indent="0">
              <a:buNone/>
            </a:pPr>
            <a:r>
              <a:rPr lang="en-US" sz="2000" dirty="0" smtClean="0"/>
              <a:t>V – branch pulmonary vein</a:t>
            </a:r>
          </a:p>
          <a:p>
            <a:pPr marL="0" indent="0">
              <a:buNone/>
            </a:pPr>
            <a:r>
              <a:rPr lang="en-US" sz="2000" dirty="0" smtClean="0"/>
              <a:t>S - septum between lobules</a:t>
            </a:r>
            <a:endParaRPr lang="en-US" sz="2000" dirty="0"/>
          </a:p>
        </p:txBody>
      </p:sp>
      <p:pic>
        <p:nvPicPr>
          <p:cNvPr id="6" name="Picture 5"/>
          <p:cNvPicPr>
            <a:picLocks noChangeAspect="1"/>
          </p:cNvPicPr>
          <p:nvPr/>
        </p:nvPicPr>
        <p:blipFill>
          <a:blip r:embed="rId2"/>
          <a:stretch>
            <a:fillRect/>
          </a:stretch>
        </p:blipFill>
        <p:spPr>
          <a:xfrm>
            <a:off x="4686503" y="1236133"/>
            <a:ext cx="4338962" cy="5629804"/>
          </a:xfrm>
          <a:prstGeom prst="rect">
            <a:avLst/>
          </a:prstGeom>
        </p:spPr>
      </p:pic>
      <p:sp>
        <p:nvSpPr>
          <p:cNvPr id="7"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t>Distribution Within the Secondary Lobule</a:t>
            </a:r>
            <a:endParaRPr lang="en-US" sz="1600" dirty="0"/>
          </a:p>
        </p:txBody>
      </p:sp>
    </p:spTree>
    <p:extLst>
      <p:ext uri="{BB962C8B-B14F-4D97-AF65-F5344CB8AC3E}">
        <p14:creationId xmlns:p14="http://schemas.microsoft.com/office/powerpoint/2010/main" val="11704814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Reticular</a:t>
            </a:r>
            <a:endParaRPr lang="en-US" dirty="0"/>
          </a:p>
        </p:txBody>
      </p:sp>
      <p:sp>
        <p:nvSpPr>
          <p:cNvPr id="3" name="Content Placeholder 2"/>
          <p:cNvSpPr>
            <a:spLocks noGrp="1"/>
          </p:cNvSpPr>
          <p:nvPr>
            <p:ph idx="1"/>
          </p:nvPr>
        </p:nvSpPr>
        <p:spPr>
          <a:xfrm>
            <a:off x="457200" y="1600200"/>
            <a:ext cx="8229600" cy="4908550"/>
          </a:xfrm>
        </p:spPr>
        <p:txBody>
          <a:bodyPr>
            <a:normAutofit/>
          </a:bodyPr>
          <a:lstStyle/>
          <a:p>
            <a:r>
              <a:rPr lang="en-US" dirty="0" err="1" smtClean="0"/>
              <a:t>Septal</a:t>
            </a:r>
            <a:r>
              <a:rPr lang="en-US" dirty="0" smtClean="0"/>
              <a:t> thickening</a:t>
            </a:r>
          </a:p>
          <a:p>
            <a:pPr lvl="1"/>
            <a:r>
              <a:rPr lang="en-US" dirty="0" smtClean="0"/>
              <a:t>Nodular/Irregular – occurs in </a:t>
            </a:r>
            <a:r>
              <a:rPr lang="en-US" dirty="0" err="1" smtClean="0"/>
              <a:t>lymphangitic</a:t>
            </a:r>
            <a:r>
              <a:rPr lang="en-US" dirty="0" smtClean="0"/>
              <a:t> spread of carcinoma,  lymphoma, fibrosis (honeycombing), </a:t>
            </a:r>
            <a:r>
              <a:rPr lang="en-US" dirty="0" err="1" smtClean="0"/>
              <a:t>sarcoidosis</a:t>
            </a:r>
            <a:r>
              <a:rPr lang="en-US" dirty="0" smtClean="0"/>
              <a:t>, and silicosis</a:t>
            </a:r>
          </a:p>
          <a:p>
            <a:pPr lvl="1"/>
            <a:r>
              <a:rPr lang="en-US" dirty="0" smtClean="0"/>
              <a:t>Smooth </a:t>
            </a:r>
            <a:r>
              <a:rPr lang="en-US" dirty="0"/>
              <a:t>– usually seen in interstitial pulmonary edema (</a:t>
            </a:r>
            <a:r>
              <a:rPr lang="en-US" dirty="0" err="1"/>
              <a:t>Kerley</a:t>
            </a:r>
            <a:r>
              <a:rPr lang="en-US" dirty="0"/>
              <a:t> B lines on CXR); </a:t>
            </a:r>
            <a:r>
              <a:rPr lang="en-US" dirty="0" smtClean="0"/>
              <a:t>but can also be seen in </a:t>
            </a:r>
            <a:r>
              <a:rPr lang="en-US" dirty="0" err="1" smtClean="0"/>
              <a:t>lymphangitic</a:t>
            </a:r>
            <a:r>
              <a:rPr lang="en-US" dirty="0" smtClean="0"/>
              <a:t> </a:t>
            </a:r>
            <a:r>
              <a:rPr lang="en-US" dirty="0"/>
              <a:t>spread of carcinoma or lymphoma and alveolar </a:t>
            </a:r>
            <a:r>
              <a:rPr lang="en-US" dirty="0" err="1" smtClean="0"/>
              <a:t>proteinosis</a:t>
            </a:r>
            <a:endParaRPr lang="en-US" dirty="0" smtClean="0"/>
          </a:p>
        </p:txBody>
      </p:sp>
    </p:spTree>
    <p:extLst>
      <p:ext uri="{BB962C8B-B14F-4D97-AF65-F5344CB8AC3E}">
        <p14:creationId xmlns:p14="http://schemas.microsoft.com/office/powerpoint/2010/main" val="14980256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Reticular</a:t>
            </a:r>
            <a:endParaRPr lang="en-US" dirty="0"/>
          </a:p>
        </p:txBody>
      </p:sp>
      <p:sp>
        <p:nvSpPr>
          <p:cNvPr id="3" name="Content Placeholder 2"/>
          <p:cNvSpPr>
            <a:spLocks noGrp="1"/>
          </p:cNvSpPr>
          <p:nvPr>
            <p:ph idx="1"/>
          </p:nvPr>
        </p:nvSpPr>
        <p:spPr>
          <a:xfrm>
            <a:off x="457200" y="1600201"/>
            <a:ext cx="8229600" cy="1892300"/>
          </a:xfrm>
        </p:spPr>
        <p:txBody>
          <a:bodyPr/>
          <a:lstStyle/>
          <a:p>
            <a:r>
              <a:rPr lang="en-US" dirty="0" err="1" smtClean="0"/>
              <a:t>Septal</a:t>
            </a:r>
            <a:r>
              <a:rPr lang="en-US" dirty="0" smtClean="0"/>
              <a:t> thickening and ground glass opacities with a gravitational distribution in a patient with </a:t>
            </a:r>
            <a:r>
              <a:rPr lang="en-US" u="sng" dirty="0" smtClean="0"/>
              <a:t>cardiogenic pulmonary edema</a:t>
            </a:r>
            <a:endParaRPr lang="en-US" u="sng" dirty="0"/>
          </a:p>
        </p:txBody>
      </p:sp>
      <p:pic>
        <p:nvPicPr>
          <p:cNvPr id="5" name="Picture 4"/>
          <p:cNvPicPr>
            <a:picLocks noChangeAspect="1"/>
          </p:cNvPicPr>
          <p:nvPr/>
        </p:nvPicPr>
        <p:blipFill>
          <a:blip r:embed="rId2"/>
          <a:stretch>
            <a:fillRect/>
          </a:stretch>
        </p:blipFill>
        <p:spPr>
          <a:xfrm>
            <a:off x="1250950" y="3200400"/>
            <a:ext cx="6527800" cy="3616754"/>
          </a:xfrm>
          <a:prstGeom prst="rect">
            <a:avLst/>
          </a:prstGeom>
        </p:spPr>
      </p:pic>
    </p:spTree>
    <p:extLst>
      <p:ext uri="{BB962C8B-B14F-4D97-AF65-F5344CB8AC3E}">
        <p14:creationId xmlns:p14="http://schemas.microsoft.com/office/powerpoint/2010/main" val="36959902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Reticular</a:t>
            </a:r>
            <a:endParaRPr lang="en-US" dirty="0"/>
          </a:p>
        </p:txBody>
      </p:sp>
      <p:sp>
        <p:nvSpPr>
          <p:cNvPr id="3" name="Content Placeholder 2"/>
          <p:cNvSpPr>
            <a:spLocks noGrp="1"/>
          </p:cNvSpPr>
          <p:nvPr>
            <p:ph idx="1"/>
          </p:nvPr>
        </p:nvSpPr>
        <p:spPr/>
        <p:txBody>
          <a:bodyPr/>
          <a:lstStyle/>
          <a:p>
            <a:r>
              <a:rPr lang="en-US" dirty="0" smtClean="0"/>
              <a:t>Honeycombing/fibrosis</a:t>
            </a:r>
            <a:endParaRPr lang="en-US" dirty="0"/>
          </a:p>
        </p:txBody>
      </p:sp>
      <p:pic>
        <p:nvPicPr>
          <p:cNvPr id="4" name="Picture 3"/>
          <p:cNvPicPr>
            <a:picLocks noChangeAspect="1"/>
          </p:cNvPicPr>
          <p:nvPr/>
        </p:nvPicPr>
        <p:blipFill>
          <a:blip r:embed="rId2"/>
          <a:stretch>
            <a:fillRect/>
          </a:stretch>
        </p:blipFill>
        <p:spPr>
          <a:xfrm>
            <a:off x="933450" y="2254250"/>
            <a:ext cx="7416800" cy="4389944"/>
          </a:xfrm>
          <a:prstGeom prst="rect">
            <a:avLst/>
          </a:prstGeom>
        </p:spPr>
      </p:pic>
    </p:spTree>
    <p:extLst>
      <p:ext uri="{BB962C8B-B14F-4D97-AF65-F5344CB8AC3E}">
        <p14:creationId xmlns:p14="http://schemas.microsoft.com/office/powerpoint/2010/main" val="15023731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Nodular Pattern</a:t>
            </a:r>
            <a:endParaRPr lang="en-US" dirty="0"/>
          </a:p>
        </p:txBody>
      </p:sp>
      <p:sp>
        <p:nvSpPr>
          <p:cNvPr id="3" name="Content Placeholder 2"/>
          <p:cNvSpPr>
            <a:spLocks noGrp="1"/>
          </p:cNvSpPr>
          <p:nvPr>
            <p:ph idx="1"/>
          </p:nvPr>
        </p:nvSpPr>
        <p:spPr>
          <a:xfrm>
            <a:off x="863600" y="1600200"/>
            <a:ext cx="7823200" cy="4525963"/>
          </a:xfrm>
        </p:spPr>
        <p:txBody>
          <a:bodyPr>
            <a:normAutofit lnSpcReduction="10000"/>
          </a:bodyPr>
          <a:lstStyle/>
          <a:p>
            <a:r>
              <a:rPr lang="en-US" dirty="0" smtClean="0"/>
              <a:t>The distribution of nodules on HRCT is important to narrow the </a:t>
            </a:r>
            <a:r>
              <a:rPr lang="en-US" dirty="0" err="1" smtClean="0"/>
              <a:t>ddx</a:t>
            </a:r>
            <a:r>
              <a:rPr lang="en-US" dirty="0" smtClean="0"/>
              <a:t>:</a:t>
            </a:r>
          </a:p>
          <a:p>
            <a:r>
              <a:rPr lang="en-US" dirty="0" smtClean="0"/>
              <a:t>Random: involves the pleural surfaces and fissures; </a:t>
            </a:r>
            <a:r>
              <a:rPr lang="en-US" dirty="0" err="1" smtClean="0"/>
              <a:t>hematogenous</a:t>
            </a:r>
            <a:r>
              <a:rPr lang="en-US" dirty="0" smtClean="0"/>
              <a:t> spread</a:t>
            </a:r>
          </a:p>
          <a:p>
            <a:r>
              <a:rPr lang="en-US" dirty="0" err="1" smtClean="0"/>
              <a:t>Centrilobular</a:t>
            </a:r>
            <a:r>
              <a:rPr lang="en-US" dirty="0" smtClean="0"/>
              <a:t>: 5-10mm away from the pleura</a:t>
            </a:r>
          </a:p>
          <a:p>
            <a:r>
              <a:rPr lang="en-US" dirty="0" err="1" smtClean="0"/>
              <a:t>Perilymphatic</a:t>
            </a:r>
            <a:r>
              <a:rPr lang="en-US" dirty="0" smtClean="0"/>
              <a:t>: on the pleura, interlobular septa, and the </a:t>
            </a:r>
            <a:r>
              <a:rPr lang="en-US" dirty="0" err="1" smtClean="0"/>
              <a:t>peribronchovascular</a:t>
            </a:r>
            <a:r>
              <a:rPr lang="en-US" dirty="0" smtClean="0"/>
              <a:t> </a:t>
            </a:r>
            <a:r>
              <a:rPr lang="en-US" dirty="0" err="1" smtClean="0"/>
              <a:t>interstitium</a:t>
            </a:r>
            <a:r>
              <a:rPr lang="en-US" dirty="0" smtClean="0"/>
              <a:t> (mostly </a:t>
            </a:r>
            <a:r>
              <a:rPr lang="en-US" dirty="0" err="1" smtClean="0"/>
              <a:t>subpleural</a:t>
            </a:r>
            <a:r>
              <a:rPr lang="en-US" dirty="0" smtClean="0"/>
              <a:t>)</a:t>
            </a:r>
            <a:endParaRPr lang="en-US" dirty="0"/>
          </a:p>
        </p:txBody>
      </p:sp>
    </p:spTree>
    <p:extLst>
      <p:ext uri="{BB962C8B-B14F-4D97-AF65-F5344CB8AC3E}">
        <p14:creationId xmlns:p14="http://schemas.microsoft.com/office/powerpoint/2010/main" val="32295867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20371365"/>
              </p:ext>
            </p:extLst>
          </p:nvPr>
        </p:nvGraphicFramePr>
        <p:xfrm>
          <a:off x="1199449" y="1524001"/>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p:cNvGrpSpPr/>
          <p:nvPr/>
        </p:nvGrpSpPr>
        <p:grpSpPr>
          <a:xfrm>
            <a:off x="1679300" y="5670817"/>
            <a:ext cx="1567160" cy="995146"/>
            <a:chOff x="436066" y="3068066"/>
            <a:chExt cx="1567160" cy="995146"/>
          </a:xfrm>
          <a:scene3d>
            <a:camera prst="orthographicFront"/>
            <a:lightRig rig="chilly" dir="t"/>
          </a:scene3d>
        </p:grpSpPr>
        <p:sp>
          <p:nvSpPr>
            <p:cNvPr id="8" name="Rounded Rectangle 7"/>
            <p:cNvSpPr/>
            <p:nvPr/>
          </p:nvSpPr>
          <p:spPr>
            <a:xfrm>
              <a:off x="436066" y="3068066"/>
              <a:ext cx="1567160" cy="995146"/>
            </a:xfrm>
            <a:prstGeom prst="roundRect">
              <a:avLst>
                <a:gd name="adj" fmla="val 10000"/>
              </a:avLst>
            </a:prstGeom>
            <a:sp3d z="12700" extrusionH="1700" prstMaterial="dkEdge">
              <a:bevelT w="25400" h="6350" prst="softRound"/>
              <a:bevelB w="0" h="0" prst="convex"/>
            </a:sp3d>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465213" y="3097213"/>
              <a:ext cx="1508866" cy="936852"/>
            </a:xfrm>
            <a:prstGeom prst="rect">
              <a:avLst/>
            </a:prstGeom>
            <a:sp3d z="127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err="1" smtClean="0"/>
                <a:t>Sarcoid</a:t>
              </a:r>
              <a:endParaRPr lang="en-US" sz="1900" kern="1200" dirty="0" smtClean="0"/>
            </a:p>
            <a:p>
              <a:pPr lvl="0" algn="ctr" defTabSz="844550">
                <a:lnSpc>
                  <a:spcPct val="90000"/>
                </a:lnSpc>
                <a:spcBef>
                  <a:spcPct val="0"/>
                </a:spcBef>
                <a:spcAft>
                  <a:spcPct val="35000"/>
                </a:spcAft>
              </a:pPr>
              <a:r>
                <a:rPr lang="en-US" sz="1900" dirty="0" smtClean="0"/>
                <a:t>Silicosis</a:t>
              </a:r>
            </a:p>
            <a:p>
              <a:pPr lvl="0" algn="ctr" defTabSz="844550">
                <a:lnSpc>
                  <a:spcPct val="90000"/>
                </a:lnSpc>
                <a:spcBef>
                  <a:spcPct val="0"/>
                </a:spcBef>
                <a:spcAft>
                  <a:spcPct val="35000"/>
                </a:spcAft>
              </a:pPr>
              <a:r>
                <a:rPr lang="en-US" sz="1900" kern="1200" dirty="0" err="1" smtClean="0"/>
                <a:t>Lymphang</a:t>
              </a:r>
              <a:r>
                <a:rPr lang="en-US" sz="1900" kern="1200" dirty="0" smtClean="0"/>
                <a:t> </a:t>
              </a:r>
              <a:r>
                <a:rPr lang="en-US" sz="1900" kern="1200" dirty="0" err="1" smtClean="0"/>
                <a:t>ca</a:t>
              </a:r>
              <a:endParaRPr lang="en-US" sz="1900" kern="1200" dirty="0"/>
            </a:p>
          </p:txBody>
        </p:sp>
      </p:grpSp>
      <p:grpSp>
        <p:nvGrpSpPr>
          <p:cNvPr id="10" name="Group 9"/>
          <p:cNvGrpSpPr/>
          <p:nvPr/>
        </p:nvGrpSpPr>
        <p:grpSpPr>
          <a:xfrm>
            <a:off x="3595588" y="5669892"/>
            <a:ext cx="1567160" cy="995146"/>
            <a:chOff x="436066" y="3068066"/>
            <a:chExt cx="1567160" cy="995146"/>
          </a:xfrm>
          <a:scene3d>
            <a:camera prst="orthographicFront"/>
            <a:lightRig rig="chilly" dir="t"/>
          </a:scene3d>
        </p:grpSpPr>
        <p:sp>
          <p:nvSpPr>
            <p:cNvPr id="11" name="Rounded Rectangle 10"/>
            <p:cNvSpPr/>
            <p:nvPr/>
          </p:nvSpPr>
          <p:spPr>
            <a:xfrm>
              <a:off x="436066" y="3068066"/>
              <a:ext cx="1567160" cy="995146"/>
            </a:xfrm>
            <a:prstGeom prst="roundRect">
              <a:avLst>
                <a:gd name="adj" fmla="val 10000"/>
              </a:avLst>
            </a:prstGeom>
            <a:sp3d z="12700" extrusionH="1700" prstMaterial="dkEdge">
              <a:bevelT w="25400" h="6350" prst="softRound"/>
              <a:bevelB w="0" h="0" prst="convex"/>
            </a:sp3d>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ounded Rectangle 4"/>
            <p:cNvSpPr/>
            <p:nvPr/>
          </p:nvSpPr>
          <p:spPr>
            <a:xfrm>
              <a:off x="465213" y="3097213"/>
              <a:ext cx="1508866" cy="936852"/>
            </a:xfrm>
            <a:prstGeom prst="rect">
              <a:avLst/>
            </a:prstGeom>
            <a:sp3d z="127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err="1" smtClean="0"/>
                <a:t>Miliary</a:t>
              </a:r>
              <a:r>
                <a:rPr lang="en-US" sz="1900" kern="1200" dirty="0" smtClean="0"/>
                <a:t> infect (Tb, fungal)</a:t>
              </a:r>
            </a:p>
            <a:p>
              <a:pPr lvl="0" algn="ctr" defTabSz="844550">
                <a:lnSpc>
                  <a:spcPct val="90000"/>
                </a:lnSpc>
                <a:spcBef>
                  <a:spcPct val="0"/>
                </a:spcBef>
                <a:spcAft>
                  <a:spcPct val="35000"/>
                </a:spcAft>
              </a:pPr>
              <a:r>
                <a:rPr lang="en-US" sz="1900" dirty="0" smtClean="0"/>
                <a:t>Metastases</a:t>
              </a:r>
              <a:endParaRPr lang="en-US" sz="1900" kern="1200" dirty="0"/>
            </a:p>
          </p:txBody>
        </p:sp>
      </p:grpSp>
      <p:grpSp>
        <p:nvGrpSpPr>
          <p:cNvPr id="13" name="Group 12"/>
          <p:cNvGrpSpPr/>
          <p:nvPr/>
        </p:nvGrpSpPr>
        <p:grpSpPr>
          <a:xfrm>
            <a:off x="5500589" y="5674501"/>
            <a:ext cx="1567160" cy="995146"/>
            <a:chOff x="436066" y="3068066"/>
            <a:chExt cx="1567160" cy="995146"/>
          </a:xfrm>
          <a:scene3d>
            <a:camera prst="orthographicFront"/>
            <a:lightRig rig="chilly" dir="t"/>
          </a:scene3d>
        </p:grpSpPr>
        <p:sp>
          <p:nvSpPr>
            <p:cNvPr id="14" name="Rounded Rectangle 13"/>
            <p:cNvSpPr/>
            <p:nvPr/>
          </p:nvSpPr>
          <p:spPr>
            <a:xfrm>
              <a:off x="436066" y="3068066"/>
              <a:ext cx="1567160" cy="995146"/>
            </a:xfrm>
            <a:prstGeom prst="roundRect">
              <a:avLst>
                <a:gd name="adj" fmla="val 10000"/>
              </a:avLst>
            </a:prstGeom>
            <a:sp3d z="12700" extrusionH="1700" prstMaterial="dkEdge">
              <a:bevelT w="25400" h="6350" prst="softRound"/>
              <a:bevelB w="0" h="0" prst="convex"/>
            </a:sp3d>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Rounded Rectangle 4"/>
            <p:cNvSpPr/>
            <p:nvPr/>
          </p:nvSpPr>
          <p:spPr>
            <a:xfrm>
              <a:off x="465213" y="3097213"/>
              <a:ext cx="1508866" cy="936852"/>
            </a:xfrm>
            <a:prstGeom prst="rect">
              <a:avLst/>
            </a:prstGeom>
            <a:sp3d z="127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err="1" smtClean="0"/>
                <a:t>Hypersens</a:t>
              </a:r>
              <a:r>
                <a:rPr lang="en-US" sz="1900" kern="1200" dirty="0" smtClean="0"/>
                <a:t>, PNA, </a:t>
              </a:r>
              <a:r>
                <a:rPr lang="en-US" sz="1900" kern="1200" dirty="0" err="1" smtClean="0"/>
                <a:t>Resp</a:t>
              </a:r>
              <a:r>
                <a:rPr lang="en-US" sz="1900" kern="1200" dirty="0" smtClean="0"/>
                <a:t> Bronchiolitis, BAC, </a:t>
              </a:r>
              <a:r>
                <a:rPr lang="en-US" sz="1900" kern="1200" dirty="0" err="1" smtClean="0"/>
                <a:t>infxn</a:t>
              </a:r>
              <a:endParaRPr lang="en-US" sz="1900" kern="1200" dirty="0"/>
            </a:p>
          </p:txBody>
        </p:sp>
      </p:grpSp>
      <p:sp>
        <p:nvSpPr>
          <p:cNvPr id="16" name="Title 1"/>
          <p:cNvSpPr>
            <a:spLocks noGrp="1"/>
          </p:cNvSpPr>
          <p:nvPr>
            <p:ph type="title"/>
          </p:nvPr>
        </p:nvSpPr>
        <p:spPr>
          <a:xfrm>
            <a:off x="457200" y="274638"/>
            <a:ext cx="8229600" cy="1143000"/>
          </a:xfrm>
        </p:spPr>
        <p:txBody>
          <a:bodyPr/>
          <a:lstStyle/>
          <a:p>
            <a:r>
              <a:rPr lang="en-US" dirty="0" smtClean="0"/>
              <a:t>Nodules</a:t>
            </a:r>
            <a:endParaRPr lang="en-US" dirty="0"/>
          </a:p>
        </p:txBody>
      </p:sp>
    </p:spTree>
    <p:extLst>
      <p:ext uri="{BB962C8B-B14F-4D97-AF65-F5344CB8AC3E}">
        <p14:creationId xmlns:p14="http://schemas.microsoft.com/office/powerpoint/2010/main" val="3212892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Protocoling Studies</a:t>
            </a:r>
            <a:endParaRPr lang="en-US" dirty="0"/>
          </a:p>
        </p:txBody>
      </p:sp>
      <p:sp>
        <p:nvSpPr>
          <p:cNvPr id="3" name="Content Placeholder 2"/>
          <p:cNvSpPr>
            <a:spLocks noGrp="1"/>
          </p:cNvSpPr>
          <p:nvPr>
            <p:ph idx="1"/>
          </p:nvPr>
        </p:nvSpPr>
        <p:spPr/>
        <p:txBody>
          <a:bodyPr/>
          <a:lstStyle/>
          <a:p>
            <a:r>
              <a:rPr lang="en-US" dirty="0" smtClean="0"/>
              <a:t>For Hillcrest, you’ll be using protocol viewer. Always have it up on your desktop and refresh it periodically to keep up to speed on them.</a:t>
            </a:r>
          </a:p>
          <a:p>
            <a:r>
              <a:rPr lang="en-US" dirty="0" smtClean="0"/>
              <a:t>For VA, the techs will come to you with protocols. If they’re stat, walk them over to the front desk. If they’re outpatient, you can just put them in the “to-front-desk” slot.</a:t>
            </a:r>
            <a:endParaRPr lang="en-US" dirty="0"/>
          </a:p>
        </p:txBody>
      </p:sp>
    </p:spTree>
    <p:extLst>
      <p:ext uri="{BB962C8B-B14F-4D97-AF65-F5344CB8AC3E}">
        <p14:creationId xmlns:p14="http://schemas.microsoft.com/office/powerpoint/2010/main" val="13632836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Nodular - Random</a:t>
            </a:r>
            <a:endParaRPr lang="en-US" dirty="0"/>
          </a:p>
        </p:txBody>
      </p:sp>
      <p:sp>
        <p:nvSpPr>
          <p:cNvPr id="3" name="Content Placeholder 2"/>
          <p:cNvSpPr>
            <a:spLocks noGrp="1"/>
          </p:cNvSpPr>
          <p:nvPr>
            <p:ph idx="1"/>
          </p:nvPr>
        </p:nvSpPr>
        <p:spPr>
          <a:xfrm>
            <a:off x="457200" y="1600201"/>
            <a:ext cx="8229600" cy="908050"/>
          </a:xfrm>
        </p:spPr>
        <p:txBody>
          <a:bodyPr/>
          <a:lstStyle/>
          <a:p>
            <a:r>
              <a:rPr lang="en-US" dirty="0" err="1" smtClean="0"/>
              <a:t>Miliary</a:t>
            </a:r>
            <a:r>
              <a:rPr lang="en-US" dirty="0" smtClean="0"/>
              <a:t> Tb from </a:t>
            </a:r>
            <a:r>
              <a:rPr lang="en-US" dirty="0" err="1" smtClean="0"/>
              <a:t>hematogenous</a:t>
            </a:r>
            <a:r>
              <a:rPr lang="en-US" dirty="0" smtClean="0"/>
              <a:t> spread</a:t>
            </a:r>
            <a:endParaRPr lang="en-US" dirty="0"/>
          </a:p>
        </p:txBody>
      </p:sp>
      <p:pic>
        <p:nvPicPr>
          <p:cNvPr id="4" name="Picture 3"/>
          <p:cNvPicPr>
            <a:picLocks noChangeAspect="1"/>
          </p:cNvPicPr>
          <p:nvPr/>
        </p:nvPicPr>
        <p:blipFill>
          <a:blip r:embed="rId2"/>
          <a:stretch>
            <a:fillRect/>
          </a:stretch>
        </p:blipFill>
        <p:spPr>
          <a:xfrm>
            <a:off x="965200" y="2508250"/>
            <a:ext cx="7131050" cy="4124445"/>
          </a:xfrm>
          <a:prstGeom prst="rect">
            <a:avLst/>
          </a:prstGeom>
        </p:spPr>
      </p:pic>
    </p:spTree>
    <p:extLst>
      <p:ext uri="{BB962C8B-B14F-4D97-AF65-F5344CB8AC3E}">
        <p14:creationId xmlns:p14="http://schemas.microsoft.com/office/powerpoint/2010/main" val="8878238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Nodular - Random</a:t>
            </a:r>
            <a:endParaRPr lang="en-US" dirty="0"/>
          </a:p>
        </p:txBody>
      </p:sp>
      <p:sp>
        <p:nvSpPr>
          <p:cNvPr id="3" name="Content Placeholder 2"/>
          <p:cNvSpPr>
            <a:spLocks noGrp="1"/>
          </p:cNvSpPr>
          <p:nvPr>
            <p:ph idx="1"/>
          </p:nvPr>
        </p:nvSpPr>
        <p:spPr/>
        <p:txBody>
          <a:bodyPr/>
          <a:lstStyle/>
          <a:p>
            <a:r>
              <a:rPr lang="en-US" dirty="0" smtClean="0"/>
              <a:t>Langerhans cell </a:t>
            </a:r>
            <a:r>
              <a:rPr lang="en-US" dirty="0" err="1" smtClean="0"/>
              <a:t>histiocytosis</a:t>
            </a:r>
            <a:r>
              <a:rPr lang="en-US" dirty="0" smtClean="0"/>
              <a:t> (smokers)</a:t>
            </a:r>
            <a:endParaRPr lang="en-US" dirty="0"/>
          </a:p>
        </p:txBody>
      </p:sp>
      <p:pic>
        <p:nvPicPr>
          <p:cNvPr id="4" name="Picture 3"/>
          <p:cNvPicPr>
            <a:picLocks noChangeAspect="1"/>
          </p:cNvPicPr>
          <p:nvPr/>
        </p:nvPicPr>
        <p:blipFill>
          <a:blip r:embed="rId2"/>
          <a:stretch>
            <a:fillRect/>
          </a:stretch>
        </p:blipFill>
        <p:spPr>
          <a:xfrm>
            <a:off x="730250" y="2514599"/>
            <a:ext cx="7651750" cy="3805195"/>
          </a:xfrm>
          <a:prstGeom prst="rect">
            <a:avLst/>
          </a:prstGeom>
        </p:spPr>
      </p:pic>
    </p:spTree>
    <p:extLst>
      <p:ext uri="{BB962C8B-B14F-4D97-AF65-F5344CB8AC3E}">
        <p14:creationId xmlns:p14="http://schemas.microsoft.com/office/powerpoint/2010/main" val="25838491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Nodular - </a:t>
            </a:r>
            <a:r>
              <a:rPr lang="en-US" dirty="0" err="1" smtClean="0"/>
              <a:t>Centrilobular</a:t>
            </a:r>
            <a:endParaRPr lang="en-US" dirty="0"/>
          </a:p>
        </p:txBody>
      </p:sp>
      <p:sp>
        <p:nvSpPr>
          <p:cNvPr id="3" name="Content Placeholder 2"/>
          <p:cNvSpPr>
            <a:spLocks noGrp="1"/>
          </p:cNvSpPr>
          <p:nvPr>
            <p:ph idx="1"/>
          </p:nvPr>
        </p:nvSpPr>
        <p:spPr>
          <a:xfrm>
            <a:off x="457200" y="1600201"/>
            <a:ext cx="8229600" cy="1828800"/>
          </a:xfrm>
        </p:spPr>
        <p:txBody>
          <a:bodyPr>
            <a:normAutofit fontScale="92500" lnSpcReduction="20000"/>
          </a:bodyPr>
          <a:lstStyle/>
          <a:p>
            <a:r>
              <a:rPr lang="en-US" dirty="0"/>
              <a:t>H</a:t>
            </a:r>
            <a:r>
              <a:rPr lang="en-US" dirty="0" smtClean="0"/>
              <a:t>ypersensitivity pneumonitis (</a:t>
            </a:r>
            <a:r>
              <a:rPr lang="en-US" u="sng" dirty="0" smtClean="0"/>
              <a:t>below</a:t>
            </a:r>
            <a:r>
              <a:rPr lang="en-US" dirty="0" smtClean="0"/>
              <a:t>)</a:t>
            </a:r>
          </a:p>
          <a:p>
            <a:r>
              <a:rPr lang="en-US" dirty="0" smtClean="0"/>
              <a:t>Respiratory bronchiolitis (smokers)</a:t>
            </a:r>
          </a:p>
          <a:p>
            <a:r>
              <a:rPr lang="en-US" dirty="0" smtClean="0"/>
              <a:t>Infectious airways disease (</a:t>
            </a:r>
            <a:r>
              <a:rPr lang="en-US" dirty="0" err="1" smtClean="0"/>
              <a:t>endobronchial</a:t>
            </a:r>
            <a:r>
              <a:rPr lang="en-US" dirty="0" smtClean="0"/>
              <a:t> spread of mycobacteria)</a:t>
            </a:r>
          </a:p>
        </p:txBody>
      </p:sp>
      <p:pic>
        <p:nvPicPr>
          <p:cNvPr id="4" name="Picture 3"/>
          <p:cNvPicPr>
            <a:picLocks noChangeAspect="1"/>
          </p:cNvPicPr>
          <p:nvPr/>
        </p:nvPicPr>
        <p:blipFill>
          <a:blip r:embed="rId2"/>
          <a:stretch>
            <a:fillRect/>
          </a:stretch>
        </p:blipFill>
        <p:spPr>
          <a:xfrm>
            <a:off x="1142999" y="3429000"/>
            <a:ext cx="6012937" cy="3428999"/>
          </a:xfrm>
          <a:prstGeom prst="rect">
            <a:avLst/>
          </a:prstGeom>
        </p:spPr>
      </p:pic>
      <p:sp>
        <p:nvSpPr>
          <p:cNvPr id="5" name="Left Arrow 4"/>
          <p:cNvSpPr/>
          <p:nvPr/>
        </p:nvSpPr>
        <p:spPr>
          <a:xfrm rot="1953231">
            <a:off x="2133267" y="4411992"/>
            <a:ext cx="891225" cy="86050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82156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Nodular - </a:t>
            </a:r>
            <a:r>
              <a:rPr lang="en-US" dirty="0" err="1" smtClean="0"/>
              <a:t>Centrilobular</a:t>
            </a:r>
            <a:endParaRPr lang="en-US" dirty="0"/>
          </a:p>
        </p:txBody>
      </p:sp>
      <p:sp>
        <p:nvSpPr>
          <p:cNvPr id="3" name="Content Placeholder 2"/>
          <p:cNvSpPr>
            <a:spLocks noGrp="1"/>
          </p:cNvSpPr>
          <p:nvPr>
            <p:ph idx="1"/>
          </p:nvPr>
        </p:nvSpPr>
        <p:spPr>
          <a:xfrm>
            <a:off x="457200" y="1600201"/>
            <a:ext cx="8229600" cy="1809062"/>
          </a:xfrm>
        </p:spPr>
        <p:txBody>
          <a:bodyPr>
            <a:normAutofit fontScale="92500" lnSpcReduction="20000"/>
          </a:bodyPr>
          <a:lstStyle/>
          <a:p>
            <a:r>
              <a:rPr lang="en-US" dirty="0" smtClean="0"/>
              <a:t>Tree-in-bud represents dilated and impacted (mucus or pus) </a:t>
            </a:r>
            <a:r>
              <a:rPr lang="en-US" dirty="0" err="1" smtClean="0"/>
              <a:t>centrilobular</a:t>
            </a:r>
            <a:r>
              <a:rPr lang="en-US" dirty="0" smtClean="0"/>
              <a:t> bronchioles</a:t>
            </a:r>
          </a:p>
          <a:p>
            <a:r>
              <a:rPr lang="en-US" dirty="0" smtClean="0"/>
              <a:t>Almost always infection [</a:t>
            </a:r>
            <a:r>
              <a:rPr lang="en-US" dirty="0" err="1" smtClean="0"/>
              <a:t>endobronchial</a:t>
            </a:r>
            <a:r>
              <a:rPr lang="en-US" dirty="0" smtClean="0"/>
              <a:t> spread of Tb(</a:t>
            </a:r>
            <a:r>
              <a:rPr lang="en-US" u="sng" dirty="0" smtClean="0"/>
              <a:t>below)</a:t>
            </a:r>
            <a:r>
              <a:rPr lang="en-US" dirty="0" smtClean="0"/>
              <a:t>/MAC/bacterial </a:t>
            </a:r>
            <a:r>
              <a:rPr lang="en-US" dirty="0" err="1" smtClean="0"/>
              <a:t>pna</a:t>
            </a:r>
            <a:r>
              <a:rPr lang="en-US" dirty="0"/>
              <a:t>]</a:t>
            </a:r>
            <a:endParaRPr lang="en-US" dirty="0" smtClean="0"/>
          </a:p>
          <a:p>
            <a:endParaRPr lang="en-US" dirty="0"/>
          </a:p>
        </p:txBody>
      </p:sp>
      <p:pic>
        <p:nvPicPr>
          <p:cNvPr id="6" name="Picture 5"/>
          <p:cNvPicPr>
            <a:picLocks noChangeAspect="1"/>
          </p:cNvPicPr>
          <p:nvPr/>
        </p:nvPicPr>
        <p:blipFill>
          <a:blip r:embed="rId2"/>
          <a:stretch>
            <a:fillRect/>
          </a:stretch>
        </p:blipFill>
        <p:spPr>
          <a:xfrm>
            <a:off x="1555750" y="3429000"/>
            <a:ext cx="5969000" cy="3420076"/>
          </a:xfrm>
          <a:prstGeom prst="rect">
            <a:avLst/>
          </a:prstGeom>
        </p:spPr>
      </p:pic>
    </p:spTree>
    <p:extLst>
      <p:ext uri="{BB962C8B-B14F-4D97-AF65-F5344CB8AC3E}">
        <p14:creationId xmlns:p14="http://schemas.microsoft.com/office/powerpoint/2010/main" val="30615508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Nodular - </a:t>
            </a:r>
            <a:r>
              <a:rPr lang="en-US" dirty="0" err="1" smtClean="0"/>
              <a:t>Perilymphatic</a:t>
            </a:r>
            <a:endParaRPr lang="en-US" dirty="0"/>
          </a:p>
        </p:txBody>
      </p:sp>
      <p:sp>
        <p:nvSpPr>
          <p:cNvPr id="5" name="Content Placeholder 4"/>
          <p:cNvSpPr>
            <a:spLocks noGrp="1"/>
          </p:cNvSpPr>
          <p:nvPr>
            <p:ph idx="1"/>
          </p:nvPr>
        </p:nvSpPr>
        <p:spPr>
          <a:xfrm>
            <a:off x="457200" y="1600201"/>
            <a:ext cx="8229600" cy="1511299"/>
          </a:xfrm>
        </p:spPr>
        <p:txBody>
          <a:bodyPr>
            <a:normAutofit lnSpcReduction="10000"/>
          </a:bodyPr>
          <a:lstStyle/>
          <a:p>
            <a:r>
              <a:rPr lang="en-US" dirty="0" smtClean="0"/>
              <a:t>Most commonly seen in </a:t>
            </a:r>
            <a:r>
              <a:rPr lang="en-US" dirty="0" err="1" smtClean="0"/>
              <a:t>sarcoidosis</a:t>
            </a:r>
            <a:r>
              <a:rPr lang="en-US" dirty="0" smtClean="0"/>
              <a:t>(</a:t>
            </a:r>
            <a:r>
              <a:rPr lang="en-US" u="sng" dirty="0" smtClean="0"/>
              <a:t>below</a:t>
            </a:r>
            <a:r>
              <a:rPr lang="en-US" dirty="0" smtClean="0"/>
              <a:t>), also in silicosis, coal-worker’s pneumoconiosis, </a:t>
            </a:r>
            <a:r>
              <a:rPr lang="en-US" dirty="0" err="1" smtClean="0"/>
              <a:t>lymphangitic</a:t>
            </a:r>
            <a:r>
              <a:rPr lang="en-US" dirty="0" smtClean="0"/>
              <a:t> spread of carcinoma</a:t>
            </a:r>
          </a:p>
        </p:txBody>
      </p:sp>
      <p:sp>
        <p:nvSpPr>
          <p:cNvPr id="7" name="Content Placeholder 4"/>
          <p:cNvSpPr txBox="1">
            <a:spLocks/>
          </p:cNvSpPr>
          <p:nvPr/>
        </p:nvSpPr>
        <p:spPr>
          <a:xfrm>
            <a:off x="6477594" y="3022601"/>
            <a:ext cx="2666406" cy="1390649"/>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Blue Arrows– </a:t>
            </a:r>
            <a:r>
              <a:rPr lang="en-US" dirty="0" err="1" smtClean="0"/>
              <a:t>bronchovascular</a:t>
            </a:r>
            <a:r>
              <a:rPr lang="en-US" dirty="0" smtClean="0"/>
              <a:t> bundles</a:t>
            </a:r>
          </a:p>
          <a:p>
            <a:r>
              <a:rPr lang="en-US" dirty="0" smtClean="0"/>
              <a:t>Yellow </a:t>
            </a:r>
            <a:r>
              <a:rPr lang="en-US" dirty="0" smtClean="0"/>
              <a:t>- </a:t>
            </a:r>
            <a:r>
              <a:rPr lang="en-US" dirty="0" err="1" smtClean="0"/>
              <a:t>perilymphatic</a:t>
            </a:r>
            <a:endParaRPr lang="en-US" dirty="0" smtClean="0"/>
          </a:p>
        </p:txBody>
      </p:sp>
      <p:pic>
        <p:nvPicPr>
          <p:cNvPr id="4" name="Picture 3" descr="nodules bronchovasc perilymphatic.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22601"/>
            <a:ext cx="6553200" cy="3746500"/>
          </a:xfrm>
          <a:prstGeom prst="rect">
            <a:avLst/>
          </a:prstGeom>
        </p:spPr>
      </p:pic>
    </p:spTree>
    <p:extLst>
      <p:ext uri="{BB962C8B-B14F-4D97-AF65-F5344CB8AC3E}">
        <p14:creationId xmlns:p14="http://schemas.microsoft.com/office/powerpoint/2010/main" val="30615508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Attenuation Pattern</a:t>
            </a:r>
            <a:endParaRPr lang="en-US" dirty="0"/>
          </a:p>
        </p:txBody>
      </p:sp>
      <p:pic>
        <p:nvPicPr>
          <p:cNvPr id="6" name="Picture 5" descr="Edema 3a Normal Pressure TRALI.JPG"/>
          <p:cNvPicPr>
            <a:picLocks noChangeAspect="1"/>
          </p:cNvPicPr>
          <p:nvPr/>
        </p:nvPicPr>
        <p:blipFill rotWithShape="1">
          <a:blip r:embed="rId2">
            <a:extLst>
              <a:ext uri="{28A0092B-C50C-407E-A947-70E740481C1C}">
                <a14:useLocalDpi xmlns:a14="http://schemas.microsoft.com/office/drawing/2010/main" val="0"/>
              </a:ext>
            </a:extLst>
          </a:blip>
          <a:srcRect t="6172" r="44333" b="15802"/>
          <a:stretch/>
        </p:blipFill>
        <p:spPr>
          <a:xfrm>
            <a:off x="2453249" y="1299107"/>
            <a:ext cx="3843867" cy="5350935"/>
          </a:xfrm>
          <a:prstGeom prst="rect">
            <a:avLst/>
          </a:prstGeom>
        </p:spPr>
      </p:pic>
      <p:cxnSp>
        <p:nvCxnSpPr>
          <p:cNvPr id="7" name="Straight Arrow Connector 6"/>
          <p:cNvCxnSpPr/>
          <p:nvPr/>
        </p:nvCxnSpPr>
        <p:spPr>
          <a:xfrm flipH="1">
            <a:off x="3408659" y="5195111"/>
            <a:ext cx="456452" cy="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866342" y="4918913"/>
            <a:ext cx="1772879" cy="646331"/>
          </a:xfrm>
          <a:prstGeom prst="rect">
            <a:avLst/>
          </a:prstGeom>
          <a:noFill/>
        </p:spPr>
        <p:txBody>
          <a:bodyPr wrap="none" rtlCol="0">
            <a:spAutoFit/>
          </a:bodyPr>
          <a:lstStyle/>
          <a:p>
            <a:r>
              <a:rPr lang="en-US" dirty="0" smtClean="0">
                <a:solidFill>
                  <a:srgbClr val="FFFF00"/>
                </a:solidFill>
              </a:rPr>
              <a:t>Consolidation</a:t>
            </a:r>
          </a:p>
          <a:p>
            <a:r>
              <a:rPr lang="en-US" dirty="0" smtClean="0">
                <a:solidFill>
                  <a:srgbClr val="FFFF00"/>
                </a:solidFill>
              </a:rPr>
              <a:t>(complete filling)</a:t>
            </a:r>
            <a:endParaRPr lang="en-US" dirty="0">
              <a:solidFill>
                <a:srgbClr val="FFFF00"/>
              </a:solidFill>
            </a:endParaRPr>
          </a:p>
        </p:txBody>
      </p:sp>
      <p:cxnSp>
        <p:nvCxnSpPr>
          <p:cNvPr id="9" name="Straight Arrow Connector 8"/>
          <p:cNvCxnSpPr/>
          <p:nvPr/>
        </p:nvCxnSpPr>
        <p:spPr>
          <a:xfrm flipV="1">
            <a:off x="4601697" y="2785542"/>
            <a:ext cx="0" cy="490002"/>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840925" y="3324781"/>
            <a:ext cx="1492341" cy="646331"/>
          </a:xfrm>
          <a:prstGeom prst="rect">
            <a:avLst/>
          </a:prstGeom>
          <a:noFill/>
        </p:spPr>
        <p:txBody>
          <a:bodyPr wrap="none" rtlCol="0">
            <a:spAutoFit/>
          </a:bodyPr>
          <a:lstStyle/>
          <a:p>
            <a:r>
              <a:rPr lang="en-US" dirty="0" smtClean="0">
                <a:solidFill>
                  <a:srgbClr val="FFFF00"/>
                </a:solidFill>
              </a:rPr>
              <a:t>Ground Glass</a:t>
            </a:r>
          </a:p>
          <a:p>
            <a:r>
              <a:rPr lang="en-US" dirty="0" smtClean="0">
                <a:solidFill>
                  <a:srgbClr val="FFFF00"/>
                </a:solidFill>
              </a:rPr>
              <a:t>(partial filling)</a:t>
            </a:r>
            <a:endParaRPr lang="en-US" dirty="0">
              <a:solidFill>
                <a:srgbClr val="FFFF00"/>
              </a:solidFill>
            </a:endParaRPr>
          </a:p>
        </p:txBody>
      </p:sp>
    </p:spTree>
    <p:extLst>
      <p:ext uri="{BB962C8B-B14F-4D97-AF65-F5344CB8AC3E}">
        <p14:creationId xmlns:p14="http://schemas.microsoft.com/office/powerpoint/2010/main" val="40707072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 Glass</a:t>
            </a:r>
            <a:endParaRPr lang="en-US" dirty="0"/>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US" dirty="0" smtClean="0"/>
              <a:t>Probably the most common opacity-type you’ll see, because it’s so nonspecific</a:t>
            </a:r>
          </a:p>
          <a:p>
            <a:r>
              <a:rPr lang="en-US" dirty="0" smtClean="0"/>
              <a:t>Acute</a:t>
            </a:r>
          </a:p>
          <a:p>
            <a:pPr lvl="1"/>
            <a:r>
              <a:rPr lang="en-US" dirty="0" smtClean="0"/>
              <a:t>Pulmonary edema (CHF/ARDS)</a:t>
            </a:r>
          </a:p>
          <a:p>
            <a:pPr lvl="1"/>
            <a:r>
              <a:rPr lang="en-US" dirty="0" smtClean="0"/>
              <a:t>Partial atelectasis</a:t>
            </a:r>
          </a:p>
          <a:p>
            <a:pPr lvl="1"/>
            <a:r>
              <a:rPr lang="en-US" dirty="0" smtClean="0"/>
              <a:t>Pulmonary hemorrhage</a:t>
            </a:r>
          </a:p>
          <a:p>
            <a:pPr lvl="1"/>
            <a:r>
              <a:rPr lang="en-US" dirty="0" smtClean="0"/>
              <a:t>Pneumonia (viral/mycoplasma/PCP)</a:t>
            </a:r>
          </a:p>
          <a:p>
            <a:pPr lvl="1"/>
            <a:r>
              <a:rPr lang="en-US" dirty="0" smtClean="0"/>
              <a:t>Acute </a:t>
            </a:r>
            <a:r>
              <a:rPr lang="en-US" dirty="0" err="1" smtClean="0"/>
              <a:t>Eosinophilic</a:t>
            </a:r>
            <a:r>
              <a:rPr lang="en-US" dirty="0" smtClean="0"/>
              <a:t> PNA</a:t>
            </a:r>
          </a:p>
          <a:p>
            <a:r>
              <a:rPr lang="en-US" dirty="0" smtClean="0"/>
              <a:t>Chronic</a:t>
            </a:r>
          </a:p>
          <a:p>
            <a:pPr lvl="1"/>
            <a:r>
              <a:rPr lang="en-US" dirty="0" smtClean="0"/>
              <a:t>Hypersensitivity pneumonitis</a:t>
            </a:r>
          </a:p>
          <a:p>
            <a:pPr lvl="1"/>
            <a:r>
              <a:rPr lang="en-US" dirty="0" smtClean="0"/>
              <a:t>Organizing pneumonia (BOOP/COP)</a:t>
            </a:r>
          </a:p>
          <a:p>
            <a:pPr lvl="1"/>
            <a:r>
              <a:rPr lang="en-US" dirty="0" smtClean="0"/>
              <a:t>Chronic </a:t>
            </a:r>
            <a:r>
              <a:rPr lang="en-US" dirty="0" err="1" smtClean="0"/>
              <a:t>Eosinophilic</a:t>
            </a:r>
            <a:r>
              <a:rPr lang="en-US" dirty="0" smtClean="0"/>
              <a:t> PNA</a:t>
            </a:r>
          </a:p>
          <a:p>
            <a:pPr lvl="1"/>
            <a:r>
              <a:rPr lang="en-US" dirty="0" smtClean="0"/>
              <a:t>Alveolar </a:t>
            </a:r>
            <a:r>
              <a:rPr lang="en-US" dirty="0" err="1" smtClean="0"/>
              <a:t>proteinosis</a:t>
            </a:r>
            <a:r>
              <a:rPr lang="en-US" dirty="0" smtClean="0"/>
              <a:t> (crazy paving)</a:t>
            </a:r>
          </a:p>
          <a:p>
            <a:pPr lvl="1"/>
            <a:r>
              <a:rPr lang="en-US" dirty="0" smtClean="0"/>
              <a:t>Lung fibrosis (UIP/NSIP)</a:t>
            </a:r>
          </a:p>
          <a:p>
            <a:pPr lvl="1"/>
            <a:r>
              <a:rPr lang="en-US" dirty="0" err="1" smtClean="0"/>
              <a:t>Bronchoalveolar</a:t>
            </a:r>
            <a:r>
              <a:rPr lang="en-US" dirty="0" smtClean="0"/>
              <a:t> carcinoma</a:t>
            </a:r>
            <a:endParaRPr lang="en-US" dirty="0"/>
          </a:p>
        </p:txBody>
      </p:sp>
    </p:spTree>
    <p:extLst>
      <p:ext uri="{BB962C8B-B14F-4D97-AF65-F5344CB8AC3E}">
        <p14:creationId xmlns:p14="http://schemas.microsoft.com/office/powerpoint/2010/main" val="34378640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Mosaic Attenuation</a:t>
            </a:r>
            <a:endParaRPr lang="en-US" dirty="0"/>
          </a:p>
        </p:txBody>
      </p:sp>
      <p:sp>
        <p:nvSpPr>
          <p:cNvPr id="3" name="Content Placeholder 2"/>
          <p:cNvSpPr>
            <a:spLocks noGrp="1"/>
          </p:cNvSpPr>
          <p:nvPr>
            <p:ph idx="1"/>
          </p:nvPr>
        </p:nvSpPr>
        <p:spPr>
          <a:xfrm>
            <a:off x="457200" y="1600201"/>
            <a:ext cx="8229600" cy="1765300"/>
          </a:xfrm>
        </p:spPr>
        <p:txBody>
          <a:bodyPr>
            <a:normAutofit fontScale="62500" lnSpcReduction="20000"/>
          </a:bodyPr>
          <a:lstStyle/>
          <a:p>
            <a:r>
              <a:rPr lang="en-US" dirty="0" smtClean="0"/>
              <a:t>Infiltrative process adjacent to normal lung (hemorrhage/pus/tumor)</a:t>
            </a:r>
          </a:p>
          <a:p>
            <a:r>
              <a:rPr lang="en-US" dirty="0" smtClean="0"/>
              <a:t>Normal lung appearing relatively dense adjacent to air-trapping (asthma/obstructive bronchiolitis)</a:t>
            </a:r>
          </a:p>
          <a:p>
            <a:r>
              <a:rPr lang="en-US" dirty="0" err="1" smtClean="0"/>
              <a:t>Hyperperfused</a:t>
            </a:r>
            <a:r>
              <a:rPr lang="en-US" dirty="0" smtClean="0"/>
              <a:t> lung adjacent to </a:t>
            </a:r>
            <a:r>
              <a:rPr lang="en-US" dirty="0" err="1" smtClean="0"/>
              <a:t>oligemia</a:t>
            </a:r>
            <a:r>
              <a:rPr lang="en-US" dirty="0" smtClean="0"/>
              <a:t> (chronic thromboembolic disease)</a:t>
            </a:r>
            <a:endParaRPr lang="en-US" dirty="0"/>
          </a:p>
        </p:txBody>
      </p:sp>
      <p:pic>
        <p:nvPicPr>
          <p:cNvPr id="4" name="Picture 3"/>
          <p:cNvPicPr>
            <a:picLocks noChangeAspect="1"/>
          </p:cNvPicPr>
          <p:nvPr/>
        </p:nvPicPr>
        <p:blipFill rotWithShape="1">
          <a:blip r:embed="rId2"/>
          <a:srcRect t="13348" b="19056"/>
          <a:stretch/>
        </p:blipFill>
        <p:spPr>
          <a:xfrm>
            <a:off x="539750" y="4063995"/>
            <a:ext cx="8147050" cy="2336800"/>
          </a:xfrm>
          <a:prstGeom prst="rect">
            <a:avLst/>
          </a:prstGeom>
        </p:spPr>
      </p:pic>
      <p:sp>
        <p:nvSpPr>
          <p:cNvPr id="5" name="Title 1"/>
          <p:cNvSpPr txBox="1">
            <a:spLocks/>
          </p:cNvSpPr>
          <p:nvPr/>
        </p:nvSpPr>
        <p:spPr>
          <a:xfrm>
            <a:off x="539750" y="3365501"/>
            <a:ext cx="8147050" cy="68633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t>Constrictive OB			Chronic PE			Pulmonary Hemorrhage</a:t>
            </a:r>
            <a:endParaRPr lang="en-US" sz="2000" dirty="0"/>
          </a:p>
        </p:txBody>
      </p:sp>
    </p:spTree>
    <p:extLst>
      <p:ext uri="{BB962C8B-B14F-4D97-AF65-F5344CB8AC3E}">
        <p14:creationId xmlns:p14="http://schemas.microsoft.com/office/powerpoint/2010/main" val="33443606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Consolidation</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dirty="0" smtClean="0"/>
              <a:t>Airspace disease</a:t>
            </a:r>
          </a:p>
          <a:p>
            <a:r>
              <a:rPr lang="en-US" dirty="0" smtClean="0"/>
              <a:t>Pneumonia – PCP, viral, Mycoplasma, bacterial, </a:t>
            </a:r>
            <a:r>
              <a:rPr lang="en-US" dirty="0" err="1" smtClean="0"/>
              <a:t>Eosinophilic</a:t>
            </a:r>
            <a:r>
              <a:rPr lang="en-US" dirty="0" smtClean="0"/>
              <a:t> PNA, Organizing PNA (BOOP, COP)</a:t>
            </a:r>
          </a:p>
          <a:p>
            <a:r>
              <a:rPr lang="en-US" dirty="0" smtClean="0"/>
              <a:t>Edema – CHF, ARDS, AIP</a:t>
            </a:r>
          </a:p>
          <a:p>
            <a:r>
              <a:rPr lang="en-US" dirty="0" smtClean="0"/>
              <a:t>Fibrosis – UIP, NSIP, radiation, prior infection, senile (really old)</a:t>
            </a:r>
          </a:p>
          <a:p>
            <a:r>
              <a:rPr lang="en-US" dirty="0" smtClean="0"/>
              <a:t>Tumor – </a:t>
            </a:r>
            <a:r>
              <a:rPr lang="en-US" dirty="0" err="1" smtClean="0"/>
              <a:t>Bronchoalveolar</a:t>
            </a:r>
            <a:r>
              <a:rPr lang="en-US" dirty="0" smtClean="0"/>
              <a:t> carcinoma, lymphoma</a:t>
            </a:r>
          </a:p>
          <a:p>
            <a:r>
              <a:rPr lang="en-US" dirty="0" smtClean="0"/>
              <a:t>Idiopathic – </a:t>
            </a:r>
            <a:r>
              <a:rPr lang="en-US" dirty="0" err="1" smtClean="0"/>
              <a:t>Sarcoid</a:t>
            </a:r>
            <a:r>
              <a:rPr lang="en-US" dirty="0" smtClean="0"/>
              <a:t>, Alveolar </a:t>
            </a:r>
            <a:r>
              <a:rPr lang="en-US" dirty="0" err="1" smtClean="0"/>
              <a:t>proteinosis</a:t>
            </a:r>
            <a:endParaRPr lang="en-US" dirty="0"/>
          </a:p>
        </p:txBody>
      </p:sp>
    </p:spTree>
    <p:extLst>
      <p:ext uri="{BB962C8B-B14F-4D97-AF65-F5344CB8AC3E}">
        <p14:creationId xmlns:p14="http://schemas.microsoft.com/office/powerpoint/2010/main" val="15845370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Consolidation</a:t>
            </a:r>
            <a:endParaRPr lang="en-US" dirty="0"/>
          </a:p>
        </p:txBody>
      </p:sp>
      <p:sp>
        <p:nvSpPr>
          <p:cNvPr id="3" name="Content Placeholder 2"/>
          <p:cNvSpPr>
            <a:spLocks noGrp="1"/>
          </p:cNvSpPr>
          <p:nvPr>
            <p:ph idx="1"/>
          </p:nvPr>
        </p:nvSpPr>
        <p:spPr>
          <a:xfrm>
            <a:off x="457200" y="1600201"/>
            <a:ext cx="8229600" cy="1416049"/>
          </a:xfrm>
        </p:spPr>
        <p:txBody>
          <a:bodyPr>
            <a:normAutofit fontScale="77500" lnSpcReduction="20000"/>
          </a:bodyPr>
          <a:lstStyle/>
          <a:p>
            <a:r>
              <a:rPr lang="en-US" dirty="0" smtClean="0"/>
              <a:t>Organizing PNA (unresolved PNA) – patchy non-segmental consolidations in a </a:t>
            </a:r>
            <a:r>
              <a:rPr lang="en-US" dirty="0" err="1" smtClean="0"/>
              <a:t>subpleural</a:t>
            </a:r>
            <a:r>
              <a:rPr lang="en-US" dirty="0" smtClean="0"/>
              <a:t>/peripheral distribution</a:t>
            </a:r>
          </a:p>
          <a:p>
            <a:r>
              <a:rPr lang="en-US" dirty="0" smtClean="0"/>
              <a:t>If unknown dx, its called cryptogenic OP (COP)</a:t>
            </a:r>
            <a:endParaRPr lang="en-US" dirty="0"/>
          </a:p>
        </p:txBody>
      </p:sp>
      <p:pic>
        <p:nvPicPr>
          <p:cNvPr id="4" name="Picture 3"/>
          <p:cNvPicPr>
            <a:picLocks noChangeAspect="1"/>
          </p:cNvPicPr>
          <p:nvPr/>
        </p:nvPicPr>
        <p:blipFill rotWithShape="1">
          <a:blip r:embed="rId2"/>
          <a:srcRect r="53808"/>
          <a:stretch/>
        </p:blipFill>
        <p:spPr>
          <a:xfrm>
            <a:off x="4622800" y="2794000"/>
            <a:ext cx="2794000" cy="3841751"/>
          </a:xfrm>
          <a:prstGeom prst="rect">
            <a:avLst/>
          </a:prstGeom>
        </p:spPr>
      </p:pic>
      <p:pic>
        <p:nvPicPr>
          <p:cNvPr id="5" name="Picture 4"/>
          <p:cNvPicPr>
            <a:picLocks noChangeAspect="1"/>
          </p:cNvPicPr>
          <p:nvPr/>
        </p:nvPicPr>
        <p:blipFill rotWithShape="1">
          <a:blip r:embed="rId2"/>
          <a:srcRect l="51826"/>
          <a:stretch/>
        </p:blipFill>
        <p:spPr>
          <a:xfrm>
            <a:off x="1456267" y="2794000"/>
            <a:ext cx="2913930" cy="3841751"/>
          </a:xfrm>
          <a:prstGeom prst="rect">
            <a:avLst/>
          </a:prstGeom>
        </p:spPr>
      </p:pic>
    </p:spTree>
    <p:extLst>
      <p:ext uri="{BB962C8B-B14F-4D97-AF65-F5344CB8AC3E}">
        <p14:creationId xmlns:p14="http://schemas.microsoft.com/office/powerpoint/2010/main" val="2884804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Protocoling studies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I</a:t>
            </a:r>
            <a:r>
              <a:rPr lang="en-US" dirty="0" smtClean="0"/>
              <a:t>f you want to see the lymph nodes well, characterize/rule out a mass or abscess, or see the vessels (PE/venous clot/aneurysm/dissection) you will need contrast. If you need to add it to a study (happens semi-frequently), you’ll have to talk to the ordering physician and ask them if you can add contrast.</a:t>
            </a:r>
          </a:p>
          <a:p>
            <a:r>
              <a:rPr lang="en-US" dirty="0" smtClean="0"/>
              <a:t>If you are looking for an interstitial/fibrotic disease or s/p lung </a:t>
            </a:r>
            <a:r>
              <a:rPr lang="en-US" dirty="0" err="1" smtClean="0"/>
              <a:t>tx</a:t>
            </a:r>
            <a:r>
              <a:rPr lang="en-US" dirty="0" smtClean="0"/>
              <a:t>, do chest non-con thin-slice or “HRCT”.</a:t>
            </a:r>
          </a:p>
        </p:txBody>
      </p:sp>
    </p:spTree>
    <p:extLst>
      <p:ext uri="{BB962C8B-B14F-4D97-AF65-F5344CB8AC3E}">
        <p14:creationId xmlns:p14="http://schemas.microsoft.com/office/powerpoint/2010/main" val="27352027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Consolidation</a:t>
            </a:r>
            <a:endParaRPr lang="en-US" dirty="0"/>
          </a:p>
        </p:txBody>
      </p:sp>
      <p:sp>
        <p:nvSpPr>
          <p:cNvPr id="3" name="Content Placeholder 2"/>
          <p:cNvSpPr>
            <a:spLocks noGrp="1"/>
          </p:cNvSpPr>
          <p:nvPr>
            <p:ph idx="1"/>
          </p:nvPr>
        </p:nvSpPr>
        <p:spPr>
          <a:xfrm>
            <a:off x="457200" y="1600201"/>
            <a:ext cx="8229600" cy="1511300"/>
          </a:xfrm>
        </p:spPr>
        <p:txBody>
          <a:bodyPr>
            <a:normAutofit lnSpcReduction="10000"/>
          </a:bodyPr>
          <a:lstStyle/>
          <a:p>
            <a:r>
              <a:rPr lang="en-US" dirty="0" smtClean="0"/>
              <a:t>Chronic </a:t>
            </a:r>
            <a:r>
              <a:rPr lang="en-US" dirty="0" err="1" smtClean="0"/>
              <a:t>Eosinophilic</a:t>
            </a:r>
            <a:r>
              <a:rPr lang="en-US" dirty="0" smtClean="0"/>
              <a:t> PNA – idiopathic condition characterized by extensive filling of alveoli by </a:t>
            </a:r>
            <a:r>
              <a:rPr lang="en-US" dirty="0" err="1" smtClean="0"/>
              <a:t>eosinophils</a:t>
            </a:r>
            <a:r>
              <a:rPr lang="en-US" dirty="0" smtClean="0"/>
              <a:t>; responds to steroids</a:t>
            </a:r>
            <a:endParaRPr lang="en-US" dirty="0"/>
          </a:p>
        </p:txBody>
      </p:sp>
      <p:pic>
        <p:nvPicPr>
          <p:cNvPr id="4" name="Picture 3"/>
          <p:cNvPicPr>
            <a:picLocks noChangeAspect="1"/>
          </p:cNvPicPr>
          <p:nvPr/>
        </p:nvPicPr>
        <p:blipFill rotWithShape="1">
          <a:blip r:embed="rId2"/>
          <a:srcRect t="9433" b="7547"/>
          <a:stretch/>
        </p:blipFill>
        <p:spPr>
          <a:xfrm>
            <a:off x="1721718" y="3111501"/>
            <a:ext cx="6247532" cy="3714750"/>
          </a:xfrm>
          <a:prstGeom prst="rect">
            <a:avLst/>
          </a:prstGeom>
        </p:spPr>
      </p:pic>
    </p:spTree>
    <p:extLst>
      <p:ext uri="{BB962C8B-B14F-4D97-AF65-F5344CB8AC3E}">
        <p14:creationId xmlns:p14="http://schemas.microsoft.com/office/powerpoint/2010/main" val="28848042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Attenuation Pattern</a:t>
            </a:r>
            <a:endParaRPr lang="en-US" dirty="0"/>
          </a:p>
        </p:txBody>
      </p:sp>
      <p:sp>
        <p:nvSpPr>
          <p:cNvPr id="5" name="Content Placeholder 4"/>
          <p:cNvSpPr>
            <a:spLocks noGrp="1"/>
          </p:cNvSpPr>
          <p:nvPr>
            <p:ph idx="1"/>
          </p:nvPr>
        </p:nvSpPr>
        <p:spPr>
          <a:xfrm>
            <a:off x="457200" y="1600201"/>
            <a:ext cx="8229600" cy="1606550"/>
          </a:xfrm>
        </p:spPr>
        <p:txBody>
          <a:bodyPr/>
          <a:lstStyle/>
          <a:p>
            <a:r>
              <a:rPr lang="en-US" dirty="0" smtClean="0"/>
              <a:t>Air-filled lesions [emphysema, cysts (LAM, LIP, Langerhans cell </a:t>
            </a:r>
            <a:r>
              <a:rPr lang="en-US" dirty="0" err="1" smtClean="0"/>
              <a:t>histiocytosis</a:t>
            </a:r>
            <a:r>
              <a:rPr lang="en-US" dirty="0" smtClean="0"/>
              <a:t>), bronchiectasis, honeycombing</a:t>
            </a:r>
            <a:endParaRPr lang="en-US" dirty="0"/>
          </a:p>
        </p:txBody>
      </p:sp>
    </p:spTree>
    <p:extLst>
      <p:ext uri="{BB962C8B-B14F-4D97-AF65-F5344CB8AC3E}">
        <p14:creationId xmlns:p14="http://schemas.microsoft.com/office/powerpoint/2010/main" val="18323318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Cystic Lung Disease</a:t>
            </a:r>
            <a:endParaRPr lang="en-US" dirty="0"/>
          </a:p>
        </p:txBody>
      </p:sp>
      <p:sp>
        <p:nvSpPr>
          <p:cNvPr id="3" name="Content Placeholder 2"/>
          <p:cNvSpPr>
            <a:spLocks noGrp="1"/>
          </p:cNvSpPr>
          <p:nvPr>
            <p:ph idx="1"/>
          </p:nvPr>
        </p:nvSpPr>
        <p:spPr/>
        <p:txBody>
          <a:bodyPr/>
          <a:lstStyle/>
          <a:p>
            <a:r>
              <a:rPr lang="en-US" dirty="0" err="1" smtClean="0"/>
              <a:t>Pneumatoceles</a:t>
            </a:r>
            <a:r>
              <a:rPr lang="en-US" dirty="0" smtClean="0"/>
              <a:t> (seen in intubated </a:t>
            </a:r>
            <a:r>
              <a:rPr lang="en-US" dirty="0" err="1" smtClean="0"/>
              <a:t>pts</a:t>
            </a:r>
            <a:r>
              <a:rPr lang="en-US" dirty="0" smtClean="0"/>
              <a:t>, PCP)</a:t>
            </a:r>
          </a:p>
          <a:p>
            <a:r>
              <a:rPr lang="en-US" dirty="0" smtClean="0"/>
              <a:t>Honeycombing</a:t>
            </a:r>
          </a:p>
          <a:p>
            <a:r>
              <a:rPr lang="en-US" dirty="0" smtClean="0"/>
              <a:t>Langerhans cell </a:t>
            </a:r>
            <a:r>
              <a:rPr lang="en-US" dirty="0" err="1" smtClean="0"/>
              <a:t>histiocytosis</a:t>
            </a:r>
            <a:r>
              <a:rPr lang="en-US" dirty="0" smtClean="0"/>
              <a:t> (less common)</a:t>
            </a:r>
          </a:p>
          <a:p>
            <a:r>
              <a:rPr lang="en-US" dirty="0" err="1" smtClean="0"/>
              <a:t>Lymphangioleiomyomatosis</a:t>
            </a:r>
            <a:r>
              <a:rPr lang="en-US" dirty="0" smtClean="0"/>
              <a:t> (LAM)</a:t>
            </a:r>
            <a:endParaRPr lang="en-US" dirty="0"/>
          </a:p>
        </p:txBody>
      </p:sp>
    </p:spTree>
    <p:extLst>
      <p:ext uri="{BB962C8B-B14F-4D97-AF65-F5344CB8AC3E}">
        <p14:creationId xmlns:p14="http://schemas.microsoft.com/office/powerpoint/2010/main" val="11563513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Honeycombing</a:t>
            </a:r>
            <a:endParaRPr lang="en-US" dirty="0"/>
          </a:p>
        </p:txBody>
      </p:sp>
      <p:sp>
        <p:nvSpPr>
          <p:cNvPr id="3" name="Content Placeholder 2"/>
          <p:cNvSpPr>
            <a:spLocks noGrp="1"/>
          </p:cNvSpPr>
          <p:nvPr>
            <p:ph idx="1"/>
          </p:nvPr>
        </p:nvSpPr>
        <p:spPr/>
        <p:txBody>
          <a:bodyPr/>
          <a:lstStyle/>
          <a:p>
            <a:r>
              <a:rPr lang="en-US" dirty="0" smtClean="0"/>
              <a:t>UIP or Interstitial fibrosis</a:t>
            </a:r>
          </a:p>
          <a:p>
            <a:pPr lvl="1"/>
            <a:r>
              <a:rPr lang="en-US" dirty="0" smtClean="0"/>
              <a:t>IPF</a:t>
            </a:r>
          </a:p>
          <a:p>
            <a:pPr lvl="1"/>
            <a:r>
              <a:rPr lang="en-US" dirty="0" smtClean="0"/>
              <a:t>RA scleroderma</a:t>
            </a:r>
          </a:p>
          <a:p>
            <a:pPr lvl="1"/>
            <a:r>
              <a:rPr lang="en-US" dirty="0" smtClean="0"/>
              <a:t>Drug reaction</a:t>
            </a:r>
          </a:p>
          <a:p>
            <a:pPr lvl="1"/>
            <a:r>
              <a:rPr lang="en-US" dirty="0" smtClean="0"/>
              <a:t>Asbestosis</a:t>
            </a:r>
          </a:p>
          <a:p>
            <a:pPr lvl="1"/>
            <a:r>
              <a:rPr lang="en-US" dirty="0" smtClean="0"/>
              <a:t>End stage hypersensitivity pneumonitis</a:t>
            </a:r>
          </a:p>
          <a:p>
            <a:pPr lvl="1"/>
            <a:r>
              <a:rPr lang="en-US" dirty="0" smtClean="0"/>
              <a:t>End stage </a:t>
            </a:r>
            <a:r>
              <a:rPr lang="en-US" dirty="0" err="1" smtClean="0"/>
              <a:t>sarcoidosis</a:t>
            </a:r>
            <a:endParaRPr lang="en-US" dirty="0"/>
          </a:p>
        </p:txBody>
      </p:sp>
    </p:spTree>
    <p:extLst>
      <p:ext uri="{BB962C8B-B14F-4D97-AF65-F5344CB8AC3E}">
        <p14:creationId xmlns:p14="http://schemas.microsoft.com/office/powerpoint/2010/main" val="23010733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Cystic Lung Disease</a:t>
            </a:r>
            <a:endParaRPr lang="en-US" dirty="0"/>
          </a:p>
        </p:txBody>
      </p:sp>
      <p:sp>
        <p:nvSpPr>
          <p:cNvPr id="3" name="Content Placeholder 2"/>
          <p:cNvSpPr>
            <a:spLocks noGrp="1"/>
          </p:cNvSpPr>
          <p:nvPr>
            <p:ph idx="1"/>
          </p:nvPr>
        </p:nvSpPr>
        <p:spPr>
          <a:xfrm>
            <a:off x="457200" y="1600201"/>
            <a:ext cx="8229600" cy="1543050"/>
          </a:xfrm>
        </p:spPr>
        <p:txBody>
          <a:bodyPr>
            <a:normAutofit lnSpcReduction="10000"/>
          </a:bodyPr>
          <a:lstStyle/>
          <a:p>
            <a:r>
              <a:rPr lang="en-US" dirty="0" smtClean="0"/>
              <a:t>Langerhans cell </a:t>
            </a:r>
            <a:r>
              <a:rPr lang="en-US" dirty="0" err="1" smtClean="0"/>
              <a:t>histiocytosis</a:t>
            </a:r>
            <a:r>
              <a:rPr lang="en-US" dirty="0" smtClean="0"/>
              <a:t> (LCH) – granulomatous disease, which, in the later stages replace with fibrosis and form </a:t>
            </a:r>
            <a:r>
              <a:rPr lang="en-US" dirty="0" smtClean="0"/>
              <a:t>cysts</a:t>
            </a:r>
            <a:endParaRPr lang="en-US" dirty="0" smtClean="0"/>
          </a:p>
        </p:txBody>
      </p:sp>
      <p:pic>
        <p:nvPicPr>
          <p:cNvPr id="4" name="Picture 3"/>
          <p:cNvPicPr>
            <a:picLocks noChangeAspect="1"/>
          </p:cNvPicPr>
          <p:nvPr/>
        </p:nvPicPr>
        <p:blipFill rotWithShape="1">
          <a:blip r:embed="rId2"/>
          <a:srcRect r="49438"/>
          <a:stretch/>
        </p:blipFill>
        <p:spPr>
          <a:xfrm>
            <a:off x="755784" y="3143251"/>
            <a:ext cx="3325150" cy="3714749"/>
          </a:xfrm>
          <a:prstGeom prst="rect">
            <a:avLst/>
          </a:prstGeom>
        </p:spPr>
      </p:pic>
    </p:spTree>
    <p:extLst>
      <p:ext uri="{BB962C8B-B14F-4D97-AF65-F5344CB8AC3E}">
        <p14:creationId xmlns:p14="http://schemas.microsoft.com/office/powerpoint/2010/main" val="15230546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Descriptions</a:t>
            </a:r>
            <a:endParaRPr lang="en-US" dirty="0"/>
          </a:p>
        </p:txBody>
      </p:sp>
      <p:sp>
        <p:nvSpPr>
          <p:cNvPr id="3" name="Content Placeholder 2"/>
          <p:cNvSpPr>
            <a:spLocks noGrp="1"/>
          </p:cNvSpPr>
          <p:nvPr>
            <p:ph idx="1"/>
          </p:nvPr>
        </p:nvSpPr>
        <p:spPr/>
        <p:txBody>
          <a:bodyPr>
            <a:normAutofit/>
          </a:bodyPr>
          <a:lstStyle/>
          <a:p>
            <a:r>
              <a:rPr lang="en-US" dirty="0" smtClean="0"/>
              <a:t>Most radiologists have a specific way they like to describe things. </a:t>
            </a:r>
            <a:r>
              <a:rPr lang="en-US" dirty="0" smtClean="0"/>
              <a:t>Try to </a:t>
            </a:r>
            <a:r>
              <a:rPr lang="en-US" dirty="0" smtClean="0"/>
              <a:t>learn </a:t>
            </a:r>
            <a:r>
              <a:rPr lang="en-US" dirty="0" smtClean="0"/>
              <a:t>the terms used by the attending your working with and </a:t>
            </a:r>
            <a:r>
              <a:rPr lang="en-US" dirty="0" smtClean="0"/>
              <a:t>use them.</a:t>
            </a:r>
          </a:p>
          <a:p>
            <a:r>
              <a:rPr lang="en-US" dirty="0" smtClean="0"/>
              <a:t>For example, some will describe many things on CXR as “ground glass”, whereas others will use the term “hazy” and save ground glass for CTs only.</a:t>
            </a:r>
            <a:endParaRPr lang="en-US" dirty="0"/>
          </a:p>
        </p:txBody>
      </p:sp>
    </p:spTree>
    <p:extLst>
      <p:ext uri="{BB962C8B-B14F-4D97-AF65-F5344CB8AC3E}">
        <p14:creationId xmlns:p14="http://schemas.microsoft.com/office/powerpoint/2010/main" val="8125025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dirty="0" smtClean="0">
                <a:latin typeface="Calibri" charset="0"/>
              </a:rPr>
              <a:t>Descriptions</a:t>
            </a:r>
            <a:endParaRPr lang="en-US" dirty="0">
              <a:latin typeface="Calibri" charset="0"/>
            </a:endParaRPr>
          </a:p>
        </p:txBody>
      </p:sp>
      <p:sp>
        <p:nvSpPr>
          <p:cNvPr id="24578" name="Content Placeholder 2"/>
          <p:cNvSpPr>
            <a:spLocks noGrp="1"/>
          </p:cNvSpPr>
          <p:nvPr>
            <p:ph idx="1"/>
          </p:nvPr>
        </p:nvSpPr>
        <p:spPr/>
        <p:txBody>
          <a:bodyPr>
            <a:normAutofit lnSpcReduction="10000"/>
          </a:bodyPr>
          <a:lstStyle/>
          <a:p>
            <a:pPr eaLnBrk="1" hangingPunct="1"/>
            <a:r>
              <a:rPr lang="en-US" sz="2200" dirty="0">
                <a:latin typeface="Calibri" charset="0"/>
              </a:rPr>
              <a:t>Diffuse lung disease – differentiation </a:t>
            </a:r>
            <a:r>
              <a:rPr lang="en-US" sz="2200" dirty="0" smtClean="0">
                <a:latin typeface="Calibri" charset="0"/>
              </a:rPr>
              <a:t>between </a:t>
            </a:r>
            <a:r>
              <a:rPr lang="en-US" sz="2200" dirty="0">
                <a:latin typeface="Calibri" charset="0"/>
              </a:rPr>
              <a:t>alveolar and interstitial lung disease isn’t recommended (poor correlation to histology)</a:t>
            </a:r>
          </a:p>
          <a:p>
            <a:pPr eaLnBrk="1" hangingPunct="1"/>
            <a:r>
              <a:rPr lang="en-US" sz="2200" dirty="0">
                <a:latin typeface="Calibri" charset="0"/>
              </a:rPr>
              <a:t>Opacity – </a:t>
            </a:r>
            <a:r>
              <a:rPr lang="en-US" sz="2200" dirty="0" err="1">
                <a:latin typeface="Calibri" charset="0"/>
              </a:rPr>
              <a:t>lg</a:t>
            </a:r>
            <a:r>
              <a:rPr lang="en-US" sz="2200" dirty="0">
                <a:latin typeface="Calibri" charset="0"/>
              </a:rPr>
              <a:t>&gt;1cm (in </a:t>
            </a:r>
            <a:r>
              <a:rPr lang="en-US" sz="2200" dirty="0" smtClean="0">
                <a:latin typeface="Calibri" charset="0"/>
              </a:rPr>
              <a:t>largest dimension)</a:t>
            </a:r>
            <a:r>
              <a:rPr lang="en-US" sz="2200" dirty="0">
                <a:latin typeface="Calibri" charset="0"/>
              </a:rPr>
              <a:t>; </a:t>
            </a:r>
            <a:r>
              <a:rPr lang="en-US" sz="2200" dirty="0" err="1">
                <a:latin typeface="Calibri" charset="0"/>
              </a:rPr>
              <a:t>sm</a:t>
            </a:r>
            <a:r>
              <a:rPr lang="en-US" sz="2200" dirty="0">
                <a:latin typeface="Calibri" charset="0"/>
              </a:rPr>
              <a:t>&lt;1cm</a:t>
            </a:r>
          </a:p>
          <a:p>
            <a:pPr eaLnBrk="1" hangingPunct="1"/>
            <a:r>
              <a:rPr lang="en-US" sz="2200" dirty="0">
                <a:latin typeface="Calibri" charset="0"/>
              </a:rPr>
              <a:t>Large opacities</a:t>
            </a:r>
          </a:p>
          <a:p>
            <a:pPr lvl="1" eaLnBrk="1" hangingPunct="1"/>
            <a:r>
              <a:rPr lang="en-US" sz="2200" b="1" dirty="0">
                <a:latin typeface="Calibri" charset="0"/>
              </a:rPr>
              <a:t>Diffuse homogenous</a:t>
            </a:r>
            <a:r>
              <a:rPr lang="en-US" sz="2200" dirty="0">
                <a:latin typeface="Calibri" charset="0"/>
              </a:rPr>
              <a:t>– diffuse alveolar damage, increased permeability pulmonary edema, diffuse viral </a:t>
            </a:r>
            <a:r>
              <a:rPr lang="en-US" sz="2200" dirty="0" err="1">
                <a:latin typeface="Calibri" charset="0"/>
              </a:rPr>
              <a:t>pna</a:t>
            </a:r>
            <a:r>
              <a:rPr lang="en-US" sz="2200" dirty="0">
                <a:latin typeface="Calibri" charset="0"/>
              </a:rPr>
              <a:t>, or PJP</a:t>
            </a:r>
          </a:p>
          <a:p>
            <a:pPr lvl="1" eaLnBrk="1" hangingPunct="1"/>
            <a:r>
              <a:rPr lang="en-US" sz="2200" b="1" dirty="0">
                <a:latin typeface="Calibri" charset="0"/>
              </a:rPr>
              <a:t>Multifocal patchy</a:t>
            </a:r>
            <a:r>
              <a:rPr lang="en-US" sz="2200" dirty="0">
                <a:latin typeface="Calibri" charset="0"/>
              </a:rPr>
              <a:t>– multifocal </a:t>
            </a:r>
            <a:r>
              <a:rPr lang="en-US" sz="2200" dirty="0" err="1">
                <a:latin typeface="Calibri" charset="0"/>
              </a:rPr>
              <a:t>bronchopna</a:t>
            </a:r>
            <a:r>
              <a:rPr lang="en-US" sz="2200" dirty="0">
                <a:latin typeface="Calibri" charset="0"/>
              </a:rPr>
              <a:t>, recurrent aspiration, </a:t>
            </a:r>
            <a:r>
              <a:rPr lang="en-US" sz="2200" dirty="0" err="1">
                <a:latin typeface="Calibri" charset="0"/>
              </a:rPr>
              <a:t>vasculitis</a:t>
            </a:r>
            <a:endParaRPr lang="en-US" sz="2200" dirty="0">
              <a:latin typeface="Calibri" charset="0"/>
            </a:endParaRPr>
          </a:p>
          <a:p>
            <a:pPr lvl="1" eaLnBrk="1" hangingPunct="1"/>
            <a:r>
              <a:rPr lang="en-US" sz="2200" b="1" dirty="0">
                <a:latin typeface="Calibri" charset="0"/>
              </a:rPr>
              <a:t>Lobar</a:t>
            </a:r>
            <a:r>
              <a:rPr lang="en-US" sz="2200" dirty="0">
                <a:latin typeface="Calibri" charset="0"/>
              </a:rPr>
              <a:t> (w/o atelectasis) – lobar </a:t>
            </a:r>
            <a:r>
              <a:rPr lang="en-US" sz="2200" dirty="0" err="1">
                <a:latin typeface="Calibri" charset="0"/>
              </a:rPr>
              <a:t>pna</a:t>
            </a:r>
            <a:endParaRPr lang="en-US" sz="2200" dirty="0">
              <a:latin typeface="Calibri" charset="0"/>
            </a:endParaRPr>
          </a:p>
          <a:p>
            <a:pPr lvl="1" eaLnBrk="1" hangingPunct="1"/>
            <a:r>
              <a:rPr lang="en-US" sz="2200" b="1" dirty="0">
                <a:latin typeface="Calibri" charset="0"/>
              </a:rPr>
              <a:t>Lobar</a:t>
            </a:r>
            <a:r>
              <a:rPr lang="en-US" sz="2200" dirty="0">
                <a:latin typeface="Calibri" charset="0"/>
              </a:rPr>
              <a:t> (w/ atelectasis) – obstruction of a lobar bronchus</a:t>
            </a:r>
          </a:p>
          <a:p>
            <a:pPr lvl="1" eaLnBrk="1" hangingPunct="1"/>
            <a:r>
              <a:rPr lang="en-US" sz="2200" b="1" dirty="0" err="1">
                <a:latin typeface="Calibri" charset="0"/>
              </a:rPr>
              <a:t>Perihilar</a:t>
            </a:r>
            <a:r>
              <a:rPr lang="en-US" sz="2200" dirty="0">
                <a:latin typeface="Calibri" charset="0"/>
              </a:rPr>
              <a:t>– hydrostatic pulmonary edema, renal failure, volume overload, pulmonary hemorrhage</a:t>
            </a:r>
          </a:p>
        </p:txBody>
      </p:sp>
    </p:spTree>
    <p:extLst>
      <p:ext uri="{BB962C8B-B14F-4D97-AF65-F5344CB8AC3E}">
        <p14:creationId xmlns:p14="http://schemas.microsoft.com/office/powerpoint/2010/main" val="28802749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dirty="0" smtClean="0">
                <a:latin typeface="Calibri" charset="0"/>
              </a:rPr>
              <a:t>Descriptions</a:t>
            </a:r>
            <a:endParaRPr lang="en-US" dirty="0">
              <a:latin typeface="Calibri" charset="0"/>
            </a:endParaRPr>
          </a:p>
        </p:txBody>
      </p:sp>
      <p:sp>
        <p:nvSpPr>
          <p:cNvPr id="25602" name="Content Placeholder 2"/>
          <p:cNvSpPr>
            <a:spLocks noGrp="1"/>
          </p:cNvSpPr>
          <p:nvPr>
            <p:ph idx="1"/>
          </p:nvPr>
        </p:nvSpPr>
        <p:spPr/>
        <p:txBody>
          <a:bodyPr/>
          <a:lstStyle/>
          <a:p>
            <a:pPr eaLnBrk="1" hangingPunct="1"/>
            <a:r>
              <a:rPr lang="en-US" sz="2200" dirty="0">
                <a:latin typeface="Calibri" charset="0"/>
              </a:rPr>
              <a:t>Small opacities</a:t>
            </a:r>
          </a:p>
          <a:p>
            <a:pPr lvl="1" eaLnBrk="1" hangingPunct="1"/>
            <a:r>
              <a:rPr lang="en-US" sz="2200" dirty="0" err="1">
                <a:latin typeface="Calibri" charset="0"/>
              </a:rPr>
              <a:t>Micronodular</a:t>
            </a:r>
            <a:r>
              <a:rPr lang="en-US" sz="2200" dirty="0">
                <a:latin typeface="Calibri" charset="0"/>
              </a:rPr>
              <a:t> (</a:t>
            </a:r>
            <a:r>
              <a:rPr lang="en-US" sz="2200" dirty="0" smtClean="0">
                <a:latin typeface="Calibri" charset="0"/>
              </a:rPr>
              <a:t>nodules &lt;</a:t>
            </a:r>
            <a:r>
              <a:rPr lang="en-US" sz="2200" dirty="0">
                <a:latin typeface="Calibri" charset="0"/>
              </a:rPr>
              <a:t>1mm) – talc </a:t>
            </a:r>
            <a:r>
              <a:rPr lang="en-US" sz="2200" dirty="0" err="1">
                <a:latin typeface="Calibri" charset="0"/>
              </a:rPr>
              <a:t>granulomatosis</a:t>
            </a:r>
            <a:r>
              <a:rPr lang="en-US" sz="2200" dirty="0">
                <a:latin typeface="Calibri" charset="0"/>
              </a:rPr>
              <a:t>, alveolar </a:t>
            </a:r>
            <a:r>
              <a:rPr lang="en-US" sz="2200" dirty="0" err="1">
                <a:latin typeface="Calibri" charset="0"/>
              </a:rPr>
              <a:t>microlithiasis</a:t>
            </a:r>
            <a:r>
              <a:rPr lang="en-US" sz="2200" dirty="0">
                <a:latin typeface="Calibri" charset="0"/>
              </a:rPr>
              <a:t>, rare cases of silicosis, </a:t>
            </a:r>
            <a:r>
              <a:rPr lang="en-US" sz="2200" dirty="0" err="1">
                <a:latin typeface="Calibri" charset="0"/>
              </a:rPr>
              <a:t>talcosis</a:t>
            </a:r>
            <a:r>
              <a:rPr lang="en-US" sz="2200" dirty="0">
                <a:latin typeface="Calibri" charset="0"/>
              </a:rPr>
              <a:t>, coal worker’ pneumoconiosis, beryllium-induced lung diseases, occasionally in </a:t>
            </a:r>
            <a:r>
              <a:rPr lang="en-US" sz="2200" dirty="0" err="1">
                <a:latin typeface="Calibri" charset="0"/>
              </a:rPr>
              <a:t>sarcoidosis</a:t>
            </a:r>
            <a:r>
              <a:rPr lang="en-US" sz="2200" dirty="0">
                <a:latin typeface="Calibri" charset="0"/>
              </a:rPr>
              <a:t> or </a:t>
            </a:r>
            <a:r>
              <a:rPr lang="en-US" sz="2200" dirty="0" err="1">
                <a:latin typeface="Calibri" charset="0"/>
              </a:rPr>
              <a:t>hemosiderosis</a:t>
            </a:r>
            <a:r>
              <a:rPr lang="en-US" sz="2200" dirty="0">
                <a:latin typeface="Calibri" charset="0"/>
              </a:rPr>
              <a:t>.</a:t>
            </a:r>
          </a:p>
          <a:p>
            <a:pPr lvl="1" eaLnBrk="1" hangingPunct="1"/>
            <a:r>
              <a:rPr lang="en-US" sz="2200" dirty="0">
                <a:latin typeface="Calibri" charset="0"/>
              </a:rPr>
              <a:t>Nodular (up to 1cm) – infections, inflammatory granulomas (</a:t>
            </a:r>
            <a:r>
              <a:rPr lang="en-US" sz="2200" dirty="0" err="1">
                <a:latin typeface="Calibri" charset="0"/>
              </a:rPr>
              <a:t>miliary</a:t>
            </a:r>
            <a:r>
              <a:rPr lang="en-US" sz="2200" dirty="0">
                <a:latin typeface="Calibri" charset="0"/>
              </a:rPr>
              <a:t> </a:t>
            </a:r>
            <a:r>
              <a:rPr lang="en-US" sz="2200" dirty="0" err="1">
                <a:latin typeface="Calibri" charset="0"/>
              </a:rPr>
              <a:t>tb</a:t>
            </a:r>
            <a:r>
              <a:rPr lang="en-US" sz="2200" dirty="0">
                <a:latin typeface="Calibri" charset="0"/>
              </a:rPr>
              <a:t>), </a:t>
            </a:r>
            <a:r>
              <a:rPr lang="en-US" sz="2200" dirty="0" err="1">
                <a:latin typeface="Calibri" charset="0"/>
              </a:rPr>
              <a:t>sarcoidosis</a:t>
            </a:r>
            <a:r>
              <a:rPr lang="en-US" sz="2200" dirty="0">
                <a:latin typeface="Calibri" charset="0"/>
              </a:rPr>
              <a:t>, fungal </a:t>
            </a:r>
            <a:r>
              <a:rPr lang="en-US" sz="2200" dirty="0" err="1">
                <a:latin typeface="Calibri" charset="0"/>
              </a:rPr>
              <a:t>dz</a:t>
            </a:r>
            <a:r>
              <a:rPr lang="en-US" sz="2200" dirty="0">
                <a:latin typeface="Calibri" charset="0"/>
              </a:rPr>
              <a:t>, extrinsic allergic </a:t>
            </a:r>
            <a:r>
              <a:rPr lang="en-US" sz="2200" dirty="0" err="1">
                <a:latin typeface="Calibri" charset="0"/>
              </a:rPr>
              <a:t>alveolitis</a:t>
            </a:r>
            <a:r>
              <a:rPr lang="en-US" sz="2200" dirty="0">
                <a:latin typeface="Calibri" charset="0"/>
              </a:rPr>
              <a:t>, and </a:t>
            </a:r>
            <a:r>
              <a:rPr lang="en-US" sz="2200" dirty="0" err="1">
                <a:latin typeface="Calibri" charset="0"/>
              </a:rPr>
              <a:t>langerhans</a:t>
            </a:r>
            <a:r>
              <a:rPr lang="en-US" sz="2200" dirty="0">
                <a:latin typeface="Calibri" charset="0"/>
              </a:rPr>
              <a:t> cell </a:t>
            </a:r>
            <a:r>
              <a:rPr lang="en-US" sz="2200" dirty="0" err="1">
                <a:latin typeface="Calibri" charset="0"/>
              </a:rPr>
              <a:t>histiocytosis</a:t>
            </a:r>
            <a:endParaRPr lang="en-US" sz="2200" dirty="0">
              <a:latin typeface="Calibri" charset="0"/>
            </a:endParaRPr>
          </a:p>
          <a:p>
            <a:pPr lvl="1" eaLnBrk="1" hangingPunct="1"/>
            <a:endParaRPr lang="en-US" sz="2200" dirty="0">
              <a:latin typeface="Calibri" charset="0"/>
            </a:endParaRPr>
          </a:p>
        </p:txBody>
      </p:sp>
      <p:pic>
        <p:nvPicPr>
          <p:cNvPr id="25603" name="Picture 1"/>
          <p:cNvPicPr>
            <a:picLocks noChangeAspect="1"/>
          </p:cNvPicPr>
          <p:nvPr/>
        </p:nvPicPr>
        <p:blipFill rotWithShape="1">
          <a:blip r:embed="rId2">
            <a:extLst>
              <a:ext uri="{28A0092B-C50C-407E-A947-70E740481C1C}">
                <a14:useLocalDpi xmlns:a14="http://schemas.microsoft.com/office/drawing/2010/main" val="0"/>
              </a:ext>
            </a:extLst>
          </a:blip>
          <a:srcRect l="5746" t="13119" r="7237"/>
          <a:stretch/>
        </p:blipFill>
        <p:spPr bwMode="auto">
          <a:xfrm>
            <a:off x="5057899" y="4199466"/>
            <a:ext cx="3798231"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59371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dirty="0" smtClean="0">
                <a:latin typeface="Calibri" charset="0"/>
              </a:rPr>
              <a:t>Descriptions</a:t>
            </a:r>
            <a:endParaRPr lang="en-US" dirty="0">
              <a:latin typeface="Calibri" charset="0"/>
            </a:endParaRPr>
          </a:p>
        </p:txBody>
      </p:sp>
      <p:sp>
        <p:nvSpPr>
          <p:cNvPr id="27650" name="Content Placeholder 2"/>
          <p:cNvSpPr>
            <a:spLocks noGrp="1"/>
          </p:cNvSpPr>
          <p:nvPr>
            <p:ph idx="1"/>
          </p:nvPr>
        </p:nvSpPr>
        <p:spPr/>
        <p:txBody>
          <a:bodyPr>
            <a:normAutofit lnSpcReduction="10000"/>
          </a:bodyPr>
          <a:lstStyle/>
          <a:p>
            <a:pPr eaLnBrk="1" hangingPunct="1"/>
            <a:r>
              <a:rPr lang="en-US" sz="2200" dirty="0">
                <a:latin typeface="Calibri" charset="0"/>
              </a:rPr>
              <a:t>Reticular patterns – small polygonal, irregular, or curvilinear opacities. </a:t>
            </a:r>
            <a:r>
              <a:rPr lang="en-US" sz="2200" dirty="0" err="1">
                <a:latin typeface="Calibri" charset="0"/>
              </a:rPr>
              <a:t>DDx</a:t>
            </a:r>
            <a:r>
              <a:rPr lang="en-US" sz="2200" dirty="0">
                <a:latin typeface="Calibri" charset="0"/>
              </a:rPr>
              <a:t> varies according to the timeline of the change.</a:t>
            </a:r>
          </a:p>
          <a:p>
            <a:pPr lvl="1" eaLnBrk="1" hangingPunct="1"/>
            <a:r>
              <a:rPr lang="en-US" sz="2200" dirty="0">
                <a:latin typeface="Calibri" charset="0"/>
              </a:rPr>
              <a:t>Acute – IS edema, atypical </a:t>
            </a:r>
            <a:r>
              <a:rPr lang="en-US" sz="2200" dirty="0" err="1">
                <a:latin typeface="Calibri" charset="0"/>
              </a:rPr>
              <a:t>pneumonitides</a:t>
            </a:r>
            <a:r>
              <a:rPr lang="en-US" sz="2200" dirty="0">
                <a:latin typeface="Calibri" charset="0"/>
              </a:rPr>
              <a:t> (viral or </a:t>
            </a:r>
            <a:r>
              <a:rPr lang="en-US" sz="2200" dirty="0" err="1">
                <a:latin typeface="Calibri" charset="0"/>
              </a:rPr>
              <a:t>mycoplasmal</a:t>
            </a:r>
            <a:r>
              <a:rPr lang="en-US" sz="2200" dirty="0">
                <a:latin typeface="Calibri" charset="0"/>
              </a:rPr>
              <a:t> </a:t>
            </a:r>
            <a:r>
              <a:rPr lang="en-US" sz="2200" dirty="0" err="1">
                <a:latin typeface="Calibri" charset="0"/>
              </a:rPr>
              <a:t>pna</a:t>
            </a:r>
            <a:r>
              <a:rPr lang="en-US" sz="2200" dirty="0">
                <a:latin typeface="Calibri" charset="0"/>
              </a:rPr>
              <a:t>), early exudative changes, in a connective tissue disorder (SLE), and acute allergic reactions (transfusion reactions or reactions to Hymenoptera stings).</a:t>
            </a:r>
          </a:p>
          <a:p>
            <a:pPr lvl="1" eaLnBrk="1" hangingPunct="1"/>
            <a:r>
              <a:rPr lang="en-US" sz="2200" dirty="0">
                <a:latin typeface="Calibri" charset="0"/>
              </a:rPr>
              <a:t>Chronic – idiopathic IS </a:t>
            </a:r>
            <a:r>
              <a:rPr lang="en-US" sz="2200" dirty="0" err="1">
                <a:latin typeface="Calibri" charset="0"/>
              </a:rPr>
              <a:t>pna</a:t>
            </a:r>
            <a:r>
              <a:rPr lang="en-US" sz="2200" dirty="0">
                <a:latin typeface="Calibri" charset="0"/>
              </a:rPr>
              <a:t>, connective tissue diseases (particularly scleroderma and rheumatoid lung), asbestosis, radiation pneumonitis, end-stage hypersensitivity pneumonitis, drug reactions, </a:t>
            </a:r>
            <a:r>
              <a:rPr lang="en-US" sz="2200" dirty="0" err="1">
                <a:latin typeface="Calibri" charset="0"/>
              </a:rPr>
              <a:t>lymphangitic</a:t>
            </a:r>
            <a:r>
              <a:rPr lang="en-US" sz="2200" dirty="0">
                <a:latin typeface="Calibri" charset="0"/>
              </a:rPr>
              <a:t> spread of cancer, end-stage granulomatous infection, lymphoma in its </a:t>
            </a:r>
            <a:r>
              <a:rPr lang="en-US" sz="2200" dirty="0" err="1">
                <a:latin typeface="Calibri" charset="0"/>
              </a:rPr>
              <a:t>bronchovascular</a:t>
            </a:r>
            <a:r>
              <a:rPr lang="en-US" sz="2200" dirty="0">
                <a:latin typeface="Calibri" charset="0"/>
              </a:rPr>
              <a:t> form, Kaposi’s sarcoma in its </a:t>
            </a:r>
            <a:r>
              <a:rPr lang="en-US" sz="2200" dirty="0" err="1">
                <a:latin typeface="Calibri" charset="0"/>
              </a:rPr>
              <a:t>bronchovascular</a:t>
            </a:r>
            <a:r>
              <a:rPr lang="en-US" sz="2200" dirty="0">
                <a:latin typeface="Calibri" charset="0"/>
              </a:rPr>
              <a:t> manifestation, and </a:t>
            </a:r>
            <a:r>
              <a:rPr lang="en-US" sz="2200" dirty="0" err="1">
                <a:latin typeface="Calibri" charset="0"/>
              </a:rPr>
              <a:t>sarcoidosis</a:t>
            </a:r>
            <a:r>
              <a:rPr lang="en-US" sz="2200" dirty="0">
                <a:latin typeface="Calibri" charset="0"/>
              </a:rPr>
              <a:t>.</a:t>
            </a:r>
          </a:p>
        </p:txBody>
      </p:sp>
    </p:spTree>
    <p:extLst>
      <p:ext uri="{BB962C8B-B14F-4D97-AF65-F5344CB8AC3E}">
        <p14:creationId xmlns:p14="http://schemas.microsoft.com/office/powerpoint/2010/main" val="7310110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dirty="0" smtClean="0">
                <a:latin typeface="Calibri" charset="0"/>
              </a:rPr>
              <a:t>Descriptions</a:t>
            </a:r>
            <a:endParaRPr lang="en-US" dirty="0">
              <a:latin typeface="Calibri" charset="0"/>
            </a:endParaRPr>
          </a:p>
        </p:txBody>
      </p:sp>
      <p:sp>
        <p:nvSpPr>
          <p:cNvPr id="28674" name="Content Placeholder 2"/>
          <p:cNvSpPr>
            <a:spLocks noGrp="1"/>
          </p:cNvSpPr>
          <p:nvPr>
            <p:ph idx="1"/>
          </p:nvPr>
        </p:nvSpPr>
        <p:spPr/>
        <p:txBody>
          <a:bodyPr>
            <a:normAutofit fontScale="92500"/>
          </a:bodyPr>
          <a:lstStyle/>
          <a:p>
            <a:pPr eaLnBrk="1" hangingPunct="1"/>
            <a:r>
              <a:rPr lang="en-US" sz="1800">
                <a:latin typeface="Calibri" charset="0"/>
              </a:rPr>
              <a:t>Honeycombing - Restructuring of pulmonary anatomy accompanied by bronchiectasis.</a:t>
            </a:r>
          </a:p>
          <a:p>
            <a:pPr lvl="1" eaLnBrk="1" hangingPunct="1"/>
            <a:r>
              <a:rPr lang="en-US" sz="1800">
                <a:latin typeface="Calibri" charset="0"/>
              </a:rPr>
              <a:t>Multilayer of small subpleural spaces between 3-10mm in diameter. They can be distinguished from paraseptal emphysema by their thicker wall and multiple layers</a:t>
            </a:r>
          </a:p>
          <a:p>
            <a:pPr eaLnBrk="1" hangingPunct="1"/>
            <a:r>
              <a:rPr lang="en-US" sz="1800">
                <a:latin typeface="Calibri" charset="0"/>
              </a:rPr>
              <a:t>Alveolar – </a:t>
            </a:r>
            <a:r>
              <a:rPr lang="en-US" sz="1800" u="sng">
                <a:latin typeface="Calibri" charset="0"/>
              </a:rPr>
              <a:t>characterized by acinar nodules</a:t>
            </a:r>
            <a:r>
              <a:rPr lang="en-US" sz="1800">
                <a:latin typeface="Calibri" charset="0"/>
              </a:rPr>
              <a:t>, 0.6-1cm in diameter. These nodules encompass an acinus and surrounding peribronchial tissue.</a:t>
            </a:r>
          </a:p>
          <a:p>
            <a:pPr lvl="1" eaLnBrk="1" hangingPunct="1"/>
            <a:r>
              <a:rPr lang="en-US" sz="1800">
                <a:latin typeface="Calibri" charset="0"/>
              </a:rPr>
              <a:t>patterns include gg opacities (incomplete alveolar filling), coalescent large opacities, consolidation involving whole lobes or segments, opacification in a bronchocentric distribution, air bronchograms, and air alveolograms.</a:t>
            </a:r>
          </a:p>
          <a:p>
            <a:pPr eaLnBrk="1" hangingPunct="1"/>
            <a:r>
              <a:rPr lang="en-US" sz="1800">
                <a:latin typeface="Calibri" charset="0"/>
              </a:rPr>
              <a:t>Bronchial patterns are seen as linear, tubular, or cystic lucencies and opacities that follow expected path of bronchi. Mucoid impaction (asthma, abpa, plastic bronchitis) leads to opacities described as toothpaste, cluster of grapes, or finger-in-glove.</a:t>
            </a:r>
          </a:p>
          <a:p>
            <a:pPr lvl="1" eaLnBrk="1" hangingPunct="1"/>
            <a:r>
              <a:rPr lang="en-US" sz="1800" b="1">
                <a:latin typeface="Calibri" charset="0"/>
              </a:rPr>
              <a:t>Dirty lung – seen in smokers c chronic bronchitis results in bronchial wall thickening, peribronchial fibrosis, respiratory bronchiolitis, and pulmonary arterial htn</a:t>
            </a:r>
          </a:p>
        </p:txBody>
      </p:sp>
    </p:spTree>
    <p:extLst>
      <p:ext uri="{BB962C8B-B14F-4D97-AF65-F5344CB8AC3E}">
        <p14:creationId xmlns:p14="http://schemas.microsoft.com/office/powerpoint/2010/main" val="78011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 Basics</a:t>
            </a:r>
            <a:endParaRPr lang="en-US" dirty="0"/>
          </a:p>
        </p:txBody>
      </p:sp>
      <p:sp>
        <p:nvSpPr>
          <p:cNvPr id="3" name="Content Placeholder 2"/>
          <p:cNvSpPr>
            <a:spLocks noGrp="1"/>
          </p:cNvSpPr>
          <p:nvPr>
            <p:ph idx="1"/>
          </p:nvPr>
        </p:nvSpPr>
        <p:spPr>
          <a:xfrm>
            <a:off x="457200" y="1600200"/>
            <a:ext cx="8229600" cy="4525963"/>
          </a:xfrm>
        </p:spPr>
        <p:txBody>
          <a:bodyPr>
            <a:normAutofit lnSpcReduction="10000"/>
          </a:bodyPr>
          <a:lstStyle/>
          <a:p>
            <a:r>
              <a:rPr lang="en-US" dirty="0" smtClean="0"/>
              <a:t>Some of the time, you can simply explain what your trying to show and there’s a protocol for it:</a:t>
            </a:r>
          </a:p>
          <a:p>
            <a:pPr lvl="1"/>
            <a:r>
              <a:rPr lang="en-US" dirty="0" smtClean="0"/>
              <a:t>“diffuse lung disease protocol”</a:t>
            </a:r>
          </a:p>
          <a:p>
            <a:pPr lvl="1"/>
            <a:r>
              <a:rPr lang="en-US" dirty="0" smtClean="0"/>
              <a:t>“airway protocol”</a:t>
            </a:r>
          </a:p>
          <a:p>
            <a:pPr lvl="1"/>
            <a:r>
              <a:rPr lang="en-US" dirty="0" smtClean="0"/>
              <a:t>“coronary artery protocol”</a:t>
            </a:r>
          </a:p>
          <a:p>
            <a:pPr lvl="1"/>
            <a:r>
              <a:rPr lang="en-US" dirty="0" smtClean="0"/>
              <a:t>“PE protocol”</a:t>
            </a:r>
          </a:p>
          <a:p>
            <a:pPr lvl="1"/>
            <a:r>
              <a:rPr lang="en-US" dirty="0" smtClean="0"/>
              <a:t>“aorta protocol”</a:t>
            </a:r>
          </a:p>
          <a:p>
            <a:pPr lvl="1"/>
            <a:r>
              <a:rPr lang="en-US" dirty="0" smtClean="0"/>
              <a:t>“transplant protocol” (includes an expiratory scan)</a:t>
            </a:r>
          </a:p>
          <a:p>
            <a:endParaRPr lang="en-US" dirty="0"/>
          </a:p>
        </p:txBody>
      </p:sp>
    </p:spTree>
    <p:extLst>
      <p:ext uri="{BB962C8B-B14F-4D97-AF65-F5344CB8AC3E}">
        <p14:creationId xmlns:p14="http://schemas.microsoft.com/office/powerpoint/2010/main" val="37558703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dirty="0" smtClean="0">
                <a:latin typeface="Calibri" charset="0"/>
              </a:rPr>
              <a:t>Chest Pathology</a:t>
            </a:r>
            <a:endParaRPr lang="en-US" dirty="0">
              <a:latin typeface="Calibri" charset="0"/>
            </a:endParaRPr>
          </a:p>
        </p:txBody>
      </p:sp>
      <p:sp>
        <p:nvSpPr>
          <p:cNvPr id="30722" name="Content Placeholder 2"/>
          <p:cNvSpPr>
            <a:spLocks noGrp="1"/>
          </p:cNvSpPr>
          <p:nvPr>
            <p:ph idx="1"/>
          </p:nvPr>
        </p:nvSpPr>
        <p:spPr/>
        <p:txBody>
          <a:bodyPr>
            <a:normAutofit lnSpcReduction="10000"/>
          </a:bodyPr>
          <a:lstStyle/>
          <a:p>
            <a:pPr eaLnBrk="1" hangingPunct="1"/>
            <a:r>
              <a:rPr lang="en-US" sz="1800" dirty="0">
                <a:latin typeface="Calibri" charset="0"/>
              </a:rPr>
              <a:t>Upper zone</a:t>
            </a:r>
          </a:p>
          <a:p>
            <a:pPr lvl="1" eaLnBrk="1" hangingPunct="1"/>
            <a:r>
              <a:rPr lang="en-US" sz="1400" dirty="0">
                <a:latin typeface="Calibri" charset="0"/>
              </a:rPr>
              <a:t>Tb</a:t>
            </a:r>
          </a:p>
          <a:p>
            <a:pPr lvl="1" eaLnBrk="1" hangingPunct="1"/>
            <a:r>
              <a:rPr lang="en-US" sz="1400" dirty="0">
                <a:latin typeface="Calibri" charset="0"/>
              </a:rPr>
              <a:t>Fungal </a:t>
            </a:r>
            <a:r>
              <a:rPr lang="en-US" sz="1400" dirty="0" err="1">
                <a:latin typeface="Calibri" charset="0"/>
              </a:rPr>
              <a:t>dz</a:t>
            </a:r>
            <a:endParaRPr lang="en-US" sz="1400" dirty="0">
              <a:latin typeface="Calibri" charset="0"/>
            </a:endParaRPr>
          </a:p>
          <a:p>
            <a:pPr lvl="1" eaLnBrk="1" hangingPunct="1"/>
            <a:r>
              <a:rPr lang="en-US" sz="1400" dirty="0" err="1">
                <a:latin typeface="Calibri" charset="0"/>
              </a:rPr>
              <a:t>Sarcoidosis</a:t>
            </a:r>
            <a:endParaRPr lang="en-US" sz="1400" dirty="0">
              <a:latin typeface="Calibri" charset="0"/>
            </a:endParaRPr>
          </a:p>
          <a:p>
            <a:pPr lvl="1" eaLnBrk="1" hangingPunct="1"/>
            <a:r>
              <a:rPr lang="en-US" sz="1400" b="1" dirty="0" err="1">
                <a:latin typeface="Calibri" charset="0"/>
              </a:rPr>
              <a:t>Pneumoconioses</a:t>
            </a:r>
            <a:endParaRPr lang="en-US" sz="1400" b="1" dirty="0">
              <a:latin typeface="Calibri" charset="0"/>
            </a:endParaRPr>
          </a:p>
          <a:p>
            <a:pPr lvl="1" eaLnBrk="1" hangingPunct="1"/>
            <a:r>
              <a:rPr lang="en-US" sz="1400" b="1" dirty="0">
                <a:latin typeface="Calibri" charset="0"/>
              </a:rPr>
              <a:t>Langerhans cell </a:t>
            </a:r>
            <a:r>
              <a:rPr lang="en-US" sz="1400" b="1" dirty="0" err="1">
                <a:latin typeface="Calibri" charset="0"/>
              </a:rPr>
              <a:t>histiocytosis</a:t>
            </a:r>
            <a:endParaRPr lang="en-US" sz="1400" b="1" dirty="0">
              <a:latin typeface="Calibri" charset="0"/>
            </a:endParaRPr>
          </a:p>
          <a:p>
            <a:pPr lvl="1" eaLnBrk="1" hangingPunct="1"/>
            <a:r>
              <a:rPr lang="en-US" sz="1400" dirty="0">
                <a:latin typeface="Calibri" charset="0"/>
              </a:rPr>
              <a:t>CF</a:t>
            </a:r>
          </a:p>
          <a:p>
            <a:pPr lvl="1" eaLnBrk="1" hangingPunct="1"/>
            <a:r>
              <a:rPr lang="en-US" sz="1400" dirty="0">
                <a:latin typeface="Calibri" charset="0"/>
              </a:rPr>
              <a:t>End-stage hypersensitivity pneumonitis</a:t>
            </a:r>
          </a:p>
          <a:p>
            <a:pPr lvl="1" eaLnBrk="1" hangingPunct="1"/>
            <a:r>
              <a:rPr lang="en-US" sz="1400" dirty="0" err="1">
                <a:latin typeface="Calibri" charset="0"/>
              </a:rPr>
              <a:t>Ankylosing</a:t>
            </a:r>
            <a:r>
              <a:rPr lang="en-US" sz="1400" dirty="0">
                <a:latin typeface="Calibri" charset="0"/>
              </a:rPr>
              <a:t> spondylitis</a:t>
            </a:r>
          </a:p>
          <a:p>
            <a:pPr lvl="1" eaLnBrk="1" hangingPunct="1"/>
            <a:r>
              <a:rPr lang="en-US" sz="1400" dirty="0">
                <a:latin typeface="Calibri" charset="0"/>
              </a:rPr>
              <a:t>Radiation pneumonitis</a:t>
            </a:r>
          </a:p>
          <a:p>
            <a:pPr eaLnBrk="1" hangingPunct="1"/>
            <a:r>
              <a:rPr lang="en-US" sz="1800" dirty="0">
                <a:latin typeface="Calibri" charset="0"/>
              </a:rPr>
              <a:t>Basilar</a:t>
            </a:r>
          </a:p>
          <a:p>
            <a:pPr lvl="1" eaLnBrk="1" hangingPunct="1"/>
            <a:r>
              <a:rPr lang="en-US" sz="1400" dirty="0" err="1">
                <a:latin typeface="Calibri" charset="0"/>
              </a:rPr>
              <a:t>Bronchiectases</a:t>
            </a:r>
            <a:endParaRPr lang="en-US" sz="1400" dirty="0">
              <a:latin typeface="Calibri" charset="0"/>
            </a:endParaRPr>
          </a:p>
          <a:p>
            <a:pPr lvl="1" eaLnBrk="1" hangingPunct="1"/>
            <a:r>
              <a:rPr lang="en-US" sz="1400" dirty="0">
                <a:latin typeface="Calibri" charset="0"/>
              </a:rPr>
              <a:t>Aspiration</a:t>
            </a:r>
          </a:p>
          <a:p>
            <a:pPr lvl="1" eaLnBrk="1" hangingPunct="1"/>
            <a:r>
              <a:rPr lang="en-US" sz="1400" dirty="0">
                <a:latin typeface="Calibri" charset="0"/>
              </a:rPr>
              <a:t>Drug reactions</a:t>
            </a:r>
          </a:p>
          <a:p>
            <a:pPr lvl="1" eaLnBrk="1" hangingPunct="1"/>
            <a:r>
              <a:rPr lang="en-US" sz="1400" dirty="0">
                <a:latin typeface="Calibri" charset="0"/>
              </a:rPr>
              <a:t>IS </a:t>
            </a:r>
            <a:r>
              <a:rPr lang="en-US" sz="1400" dirty="0" err="1">
                <a:latin typeface="Calibri" charset="0"/>
              </a:rPr>
              <a:t>pulm</a:t>
            </a:r>
            <a:r>
              <a:rPr lang="en-US" sz="1400" dirty="0">
                <a:latin typeface="Calibri" charset="0"/>
              </a:rPr>
              <a:t> fibrosis, nonspecific IS pneumonitis, </a:t>
            </a:r>
            <a:r>
              <a:rPr lang="en-US" sz="1400" dirty="0" err="1">
                <a:latin typeface="Calibri" charset="0"/>
              </a:rPr>
              <a:t>desquamative</a:t>
            </a:r>
            <a:r>
              <a:rPr lang="en-US" sz="1400" dirty="0">
                <a:latin typeface="Calibri" charset="0"/>
              </a:rPr>
              <a:t> IS pneumonitis, cryptogenic </a:t>
            </a:r>
            <a:r>
              <a:rPr lang="en-US" sz="1400" dirty="0" err="1">
                <a:latin typeface="Calibri" charset="0"/>
              </a:rPr>
              <a:t>organizating</a:t>
            </a:r>
            <a:r>
              <a:rPr lang="en-US" sz="1400" dirty="0">
                <a:latin typeface="Calibri" charset="0"/>
              </a:rPr>
              <a:t> </a:t>
            </a:r>
            <a:r>
              <a:rPr lang="en-US" sz="1400" dirty="0" err="1">
                <a:latin typeface="Calibri" charset="0"/>
              </a:rPr>
              <a:t>pna</a:t>
            </a:r>
            <a:r>
              <a:rPr lang="en-US" sz="1400" dirty="0">
                <a:latin typeface="Calibri" charset="0"/>
              </a:rPr>
              <a:t>, bronchiolitis </a:t>
            </a:r>
            <a:r>
              <a:rPr lang="en-US" sz="1400" dirty="0" err="1">
                <a:latin typeface="Calibri" charset="0"/>
              </a:rPr>
              <a:t>obliterans</a:t>
            </a:r>
            <a:r>
              <a:rPr lang="en-US" sz="1400" dirty="0">
                <a:latin typeface="Calibri" charset="0"/>
              </a:rPr>
              <a:t> c organizing </a:t>
            </a:r>
            <a:r>
              <a:rPr lang="en-US" sz="1400" dirty="0" err="1">
                <a:latin typeface="Calibri" charset="0"/>
              </a:rPr>
              <a:t>pna</a:t>
            </a:r>
            <a:endParaRPr lang="en-US" sz="1400" dirty="0">
              <a:latin typeface="Calibri" charset="0"/>
            </a:endParaRPr>
          </a:p>
          <a:p>
            <a:pPr lvl="1" eaLnBrk="1" hangingPunct="1"/>
            <a:r>
              <a:rPr lang="en-US" sz="1400" dirty="0">
                <a:latin typeface="Calibri" charset="0"/>
              </a:rPr>
              <a:t>Asbestosis</a:t>
            </a:r>
          </a:p>
          <a:p>
            <a:pPr lvl="1" eaLnBrk="1" hangingPunct="1"/>
            <a:r>
              <a:rPr lang="en-US" sz="1400" dirty="0">
                <a:latin typeface="Calibri" charset="0"/>
              </a:rPr>
              <a:t>scleroderma</a:t>
            </a:r>
          </a:p>
        </p:txBody>
      </p:sp>
    </p:spTree>
    <p:extLst>
      <p:ext uri="{BB962C8B-B14F-4D97-AF65-F5344CB8AC3E}">
        <p14:creationId xmlns:p14="http://schemas.microsoft.com/office/powerpoint/2010/main" val="8564228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dirty="0" smtClean="0">
                <a:latin typeface="Calibri" charset="0"/>
              </a:rPr>
              <a:t>Chest Pathology</a:t>
            </a:r>
            <a:endParaRPr lang="en-US" dirty="0">
              <a:latin typeface="Calibri" charset="0"/>
            </a:endParaRPr>
          </a:p>
        </p:txBody>
      </p:sp>
      <p:sp>
        <p:nvSpPr>
          <p:cNvPr id="31746" name="Content Placeholder 2"/>
          <p:cNvSpPr>
            <a:spLocks noGrp="1"/>
          </p:cNvSpPr>
          <p:nvPr>
            <p:ph idx="1"/>
          </p:nvPr>
        </p:nvSpPr>
        <p:spPr/>
        <p:txBody>
          <a:bodyPr/>
          <a:lstStyle/>
          <a:p>
            <a:pPr eaLnBrk="1" hangingPunct="1"/>
            <a:r>
              <a:rPr lang="en-US" sz="1800">
                <a:latin typeface="Calibri" charset="0"/>
              </a:rPr>
              <a:t>Lymph nodes; following conditions a/w hilar and mediastinal LN enlargement</a:t>
            </a:r>
          </a:p>
          <a:p>
            <a:pPr lvl="1" eaLnBrk="1" hangingPunct="1"/>
            <a:r>
              <a:rPr lang="en-US" sz="1400">
                <a:latin typeface="Calibri" charset="0"/>
              </a:rPr>
              <a:t>Sarcoidosis</a:t>
            </a:r>
          </a:p>
          <a:p>
            <a:pPr lvl="1" eaLnBrk="1" hangingPunct="1"/>
            <a:r>
              <a:rPr lang="en-US" sz="1400">
                <a:latin typeface="Calibri" charset="0"/>
              </a:rPr>
              <a:t>Lymphoma</a:t>
            </a:r>
          </a:p>
          <a:p>
            <a:pPr lvl="1" eaLnBrk="1" hangingPunct="1"/>
            <a:r>
              <a:rPr lang="en-US" sz="1400">
                <a:latin typeface="Calibri" charset="0"/>
              </a:rPr>
              <a:t>Fungal dz</a:t>
            </a:r>
          </a:p>
          <a:p>
            <a:pPr lvl="1" eaLnBrk="1" hangingPunct="1"/>
            <a:r>
              <a:rPr lang="en-US" sz="1400">
                <a:latin typeface="Calibri" charset="0"/>
              </a:rPr>
              <a:t>Tb</a:t>
            </a:r>
          </a:p>
          <a:p>
            <a:pPr lvl="1" eaLnBrk="1" hangingPunct="1"/>
            <a:r>
              <a:rPr lang="en-US" sz="1400">
                <a:latin typeface="Calibri" charset="0"/>
              </a:rPr>
              <a:t>Metastatic ca</a:t>
            </a:r>
          </a:p>
          <a:p>
            <a:pPr lvl="1" eaLnBrk="1" hangingPunct="1"/>
            <a:r>
              <a:rPr lang="en-US" sz="1400">
                <a:latin typeface="Calibri" charset="0"/>
              </a:rPr>
              <a:t>Silicosis, coal worker’s pneumoconiosis, beryllium lung</a:t>
            </a:r>
          </a:p>
          <a:p>
            <a:pPr eaLnBrk="1" hangingPunct="1"/>
            <a:r>
              <a:rPr lang="en-US" sz="1800">
                <a:latin typeface="Calibri" charset="0"/>
              </a:rPr>
              <a:t>Pulmonary nodules – majority c multiple nodules have metastatic dz.</a:t>
            </a:r>
          </a:p>
          <a:p>
            <a:pPr lvl="1" eaLnBrk="1" hangingPunct="1"/>
            <a:r>
              <a:rPr lang="en-US" sz="1400">
                <a:latin typeface="Calibri" charset="0"/>
              </a:rPr>
              <a:t>Predilection for subpleural lung regions, including the interlobar fissures</a:t>
            </a:r>
          </a:p>
          <a:p>
            <a:pPr lvl="1" eaLnBrk="1" hangingPunct="1"/>
            <a:r>
              <a:rPr lang="en-US" sz="1400">
                <a:latin typeface="Calibri" charset="0"/>
              </a:rPr>
              <a:t>Can be seen in HIV/Kaposi’s sarcoma, and lymphoma</a:t>
            </a:r>
          </a:p>
          <a:p>
            <a:pPr lvl="1" eaLnBrk="1" hangingPunct="1"/>
            <a:r>
              <a:rPr lang="en-US" sz="1400">
                <a:latin typeface="Calibri" charset="0"/>
              </a:rPr>
              <a:t>Infection (mult abscesses from recurrent aspiration or septic emboli; tb and ntm granulomas; fungal processes, including histo, coccidiomycosis, and cryptococcosis; and infection c flukes, such as paragonimus westermani)</a:t>
            </a:r>
          </a:p>
          <a:p>
            <a:pPr lvl="1" eaLnBrk="1" hangingPunct="1"/>
            <a:r>
              <a:rPr lang="en-US" sz="1400">
                <a:latin typeface="Calibri" charset="0"/>
              </a:rPr>
              <a:t>Noninfectious inflammatory – includes wegener’s granulomatosis, rheumatoid nodules</a:t>
            </a:r>
          </a:p>
        </p:txBody>
      </p:sp>
    </p:spTree>
    <p:extLst>
      <p:ext uri="{BB962C8B-B14F-4D97-AF65-F5344CB8AC3E}">
        <p14:creationId xmlns:p14="http://schemas.microsoft.com/office/powerpoint/2010/main" val="33937093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Pleural Effusion</a:t>
            </a:r>
            <a:endParaRPr lang="en-US" dirty="0"/>
          </a:p>
        </p:txBody>
      </p:sp>
      <p:pic>
        <p:nvPicPr>
          <p:cNvPr id="4" name="Picture 3"/>
          <p:cNvPicPr>
            <a:picLocks noChangeAspect="1"/>
          </p:cNvPicPr>
          <p:nvPr/>
        </p:nvPicPr>
        <p:blipFill rotWithShape="1">
          <a:blip r:embed="rId2"/>
          <a:srcRect l="2349" r="50020"/>
          <a:stretch/>
        </p:blipFill>
        <p:spPr>
          <a:xfrm>
            <a:off x="660400" y="1119718"/>
            <a:ext cx="3928533" cy="4101690"/>
          </a:xfrm>
          <a:prstGeom prst="rect">
            <a:avLst/>
          </a:prstGeom>
        </p:spPr>
      </p:pic>
      <p:sp>
        <p:nvSpPr>
          <p:cNvPr id="5" name="Rectangle 4"/>
          <p:cNvSpPr/>
          <p:nvPr/>
        </p:nvSpPr>
        <p:spPr>
          <a:xfrm>
            <a:off x="0" y="5103673"/>
            <a:ext cx="9144000" cy="1754327"/>
          </a:xfrm>
          <a:prstGeom prst="rect">
            <a:avLst/>
          </a:prstGeom>
        </p:spPr>
        <p:txBody>
          <a:bodyPr wrap="square">
            <a:spAutoFit/>
          </a:bodyPr>
          <a:lstStyle/>
          <a:p>
            <a:r>
              <a:rPr lang="en-US" dirty="0">
                <a:latin typeface="Calibri" charset="0"/>
              </a:rPr>
              <a:t>75mL obscures post CPS, 150mL obscures the </a:t>
            </a:r>
            <a:r>
              <a:rPr lang="en-US" dirty="0" err="1">
                <a:latin typeface="Calibri" charset="0"/>
              </a:rPr>
              <a:t>lat</a:t>
            </a:r>
            <a:r>
              <a:rPr lang="en-US" dirty="0">
                <a:latin typeface="Calibri" charset="0"/>
              </a:rPr>
              <a:t> CPS, 200mL produces a rind of 1cm in thickness on decubitus films, 500mL obscures the diaphragm and is also visible on supine films, and 1000mL reaches the level of the 4</a:t>
            </a:r>
            <a:r>
              <a:rPr lang="en-US" baseline="30000" dirty="0">
                <a:latin typeface="Calibri" charset="0"/>
              </a:rPr>
              <a:t>th</a:t>
            </a:r>
            <a:r>
              <a:rPr lang="en-US" dirty="0">
                <a:latin typeface="Calibri" charset="0"/>
              </a:rPr>
              <a:t> ant rib on upright CXRs. An effusion of &gt;200mL can be sampled by </a:t>
            </a:r>
            <a:r>
              <a:rPr lang="en-US" dirty="0" err="1">
                <a:latin typeface="Calibri" charset="0"/>
              </a:rPr>
              <a:t>thoracentesis</a:t>
            </a:r>
            <a:r>
              <a:rPr lang="en-US" dirty="0">
                <a:latin typeface="Calibri" charset="0"/>
              </a:rPr>
              <a:t>. The smallest amount visible of decubitus films is 10mL. With care, as little as 175mL of effusion can be detected on supine </a:t>
            </a:r>
            <a:r>
              <a:rPr lang="en-US" dirty="0" smtClean="0">
                <a:latin typeface="Calibri" charset="0"/>
              </a:rPr>
              <a:t>films (free </a:t>
            </a:r>
            <a:r>
              <a:rPr lang="en-US" dirty="0">
                <a:latin typeface="Calibri" charset="0"/>
              </a:rPr>
              <a:t>layering effusions produce a veil of opacity or filter </a:t>
            </a:r>
            <a:r>
              <a:rPr lang="en-US" dirty="0" smtClean="0">
                <a:latin typeface="Calibri" charset="0"/>
              </a:rPr>
              <a:t>effect).</a:t>
            </a:r>
            <a:endParaRPr lang="en-US" dirty="0">
              <a:latin typeface="Calibri" charset="0"/>
            </a:endParaRPr>
          </a:p>
        </p:txBody>
      </p:sp>
      <p:pic>
        <p:nvPicPr>
          <p:cNvPr id="7" name="Picture 6" descr="pleural effus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1081208"/>
            <a:ext cx="3746500" cy="4140200"/>
          </a:xfrm>
          <a:prstGeom prst="rect">
            <a:avLst/>
          </a:prstGeom>
        </p:spPr>
      </p:pic>
    </p:spTree>
    <p:extLst>
      <p:ext uri="{BB962C8B-B14F-4D97-AF65-F5344CB8AC3E}">
        <p14:creationId xmlns:p14="http://schemas.microsoft.com/office/powerpoint/2010/main" val="9902696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dirty="0" err="1" smtClean="0">
                <a:latin typeface="Calibri" charset="0"/>
              </a:rPr>
              <a:t>Subpulmonic</a:t>
            </a:r>
            <a:r>
              <a:rPr lang="en-US" dirty="0" smtClean="0">
                <a:latin typeface="Calibri" charset="0"/>
              </a:rPr>
              <a:t> Effusion</a:t>
            </a:r>
            <a:endParaRPr lang="en-US" dirty="0">
              <a:latin typeface="Calibri" charset="0"/>
            </a:endParaRPr>
          </a:p>
        </p:txBody>
      </p:sp>
      <p:sp>
        <p:nvSpPr>
          <p:cNvPr id="32770" name="Content Placeholder 2"/>
          <p:cNvSpPr>
            <a:spLocks noGrp="1"/>
          </p:cNvSpPr>
          <p:nvPr>
            <p:ph idx="1"/>
          </p:nvPr>
        </p:nvSpPr>
        <p:spPr>
          <a:xfrm>
            <a:off x="457200" y="4861622"/>
            <a:ext cx="8229600" cy="1755300"/>
          </a:xfrm>
        </p:spPr>
        <p:txBody>
          <a:bodyPr/>
          <a:lstStyle/>
          <a:p>
            <a:pPr eaLnBrk="1" hangingPunct="1"/>
            <a:r>
              <a:rPr lang="en-US" sz="1800" dirty="0" smtClean="0">
                <a:latin typeface="Calibri" charset="0"/>
              </a:rPr>
              <a:t>They </a:t>
            </a:r>
            <a:r>
              <a:rPr lang="en-US" sz="1800" dirty="0" smtClean="0">
                <a:latin typeface="Calibri" charset="0"/>
              </a:rPr>
              <a:t>mimic </a:t>
            </a:r>
            <a:r>
              <a:rPr lang="en-US" sz="1800" dirty="0">
                <a:latin typeface="Calibri" charset="0"/>
              </a:rPr>
              <a:t>an elevated </a:t>
            </a:r>
            <a:r>
              <a:rPr lang="en-US" sz="1800" dirty="0" err="1">
                <a:latin typeface="Calibri" charset="0"/>
              </a:rPr>
              <a:t>hemidiaphragm</a:t>
            </a:r>
            <a:r>
              <a:rPr lang="en-US" sz="1800" dirty="0">
                <a:latin typeface="Calibri" charset="0"/>
              </a:rPr>
              <a:t>. The highest curvature point of the </a:t>
            </a:r>
            <a:r>
              <a:rPr lang="en-US" sz="1800" dirty="0" err="1">
                <a:latin typeface="Calibri" charset="0"/>
              </a:rPr>
              <a:t>pseudodiaphragm</a:t>
            </a:r>
            <a:r>
              <a:rPr lang="en-US" sz="1800" dirty="0">
                <a:latin typeface="Calibri" charset="0"/>
              </a:rPr>
              <a:t> is shifted laterally. Large effusions can lead to diaphragmatic inversion. Separation of the lung base from the gas-containing stomach indicative of a </a:t>
            </a:r>
            <a:r>
              <a:rPr lang="en-US" sz="1800" dirty="0" err="1">
                <a:latin typeface="Calibri" charset="0"/>
              </a:rPr>
              <a:t>subpulmonic</a:t>
            </a:r>
            <a:r>
              <a:rPr lang="en-US" sz="1800" dirty="0">
                <a:latin typeface="Calibri" charset="0"/>
              </a:rPr>
              <a:t> effusion, particularly when the gas bubble is displaced </a:t>
            </a:r>
            <a:r>
              <a:rPr lang="en-US" sz="1800" dirty="0" err="1">
                <a:latin typeface="Calibri" charset="0"/>
              </a:rPr>
              <a:t>inferomedially</a:t>
            </a:r>
            <a:r>
              <a:rPr lang="en-US" sz="1800" dirty="0">
                <a:latin typeface="Calibri" charset="0"/>
              </a:rPr>
              <a:t>.</a:t>
            </a:r>
            <a:endParaRPr lang="en-US" sz="1400" dirty="0">
              <a:latin typeface="Calibri" charset="0"/>
            </a:endParaRPr>
          </a:p>
        </p:txBody>
      </p:sp>
      <p:pic>
        <p:nvPicPr>
          <p:cNvPr id="2" name="Picture 1"/>
          <p:cNvPicPr>
            <a:picLocks noChangeAspect="1"/>
          </p:cNvPicPr>
          <p:nvPr/>
        </p:nvPicPr>
        <p:blipFill rotWithShape="1">
          <a:blip r:embed="rId2"/>
          <a:srcRect b="5043"/>
          <a:stretch/>
        </p:blipFill>
        <p:spPr>
          <a:xfrm>
            <a:off x="2524105" y="1306593"/>
            <a:ext cx="3762640" cy="3555029"/>
          </a:xfrm>
          <a:prstGeom prst="rect">
            <a:avLst/>
          </a:prstGeom>
        </p:spPr>
      </p:pic>
      <p:sp>
        <p:nvSpPr>
          <p:cNvPr id="3" name="Down Arrow 2"/>
          <p:cNvSpPr/>
          <p:nvPr/>
        </p:nvSpPr>
        <p:spPr>
          <a:xfrm>
            <a:off x="2692400" y="3522134"/>
            <a:ext cx="457201" cy="49106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17020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dirty="0" smtClean="0">
                <a:latin typeface="Calibri" charset="0"/>
              </a:rPr>
              <a:t>Pleural Disease</a:t>
            </a:r>
            <a:endParaRPr lang="en-US" dirty="0">
              <a:latin typeface="Calibri" charset="0"/>
            </a:endParaRPr>
          </a:p>
        </p:txBody>
      </p:sp>
      <p:sp>
        <p:nvSpPr>
          <p:cNvPr id="11267" name="Content Placeholder 2"/>
          <p:cNvSpPr>
            <a:spLocks noGrp="1"/>
          </p:cNvSpPr>
          <p:nvPr>
            <p:ph idx="1"/>
          </p:nvPr>
        </p:nvSpPr>
        <p:spPr/>
        <p:txBody>
          <a:bodyPr>
            <a:noAutofit/>
          </a:bodyPr>
          <a:lstStyle/>
          <a:p>
            <a:pPr eaLnBrk="1" hangingPunct="1">
              <a:defRPr/>
            </a:pPr>
            <a:r>
              <a:rPr lang="en-US" sz="2000" dirty="0" smtClean="0">
                <a:latin typeface="Calibri" charset="0"/>
              </a:rPr>
              <a:t>Pleural plaques – </a:t>
            </a:r>
            <a:r>
              <a:rPr lang="en-US" sz="2000" dirty="0" err="1" smtClean="0">
                <a:latin typeface="Calibri" charset="0"/>
              </a:rPr>
              <a:t>hyalinized</a:t>
            </a:r>
            <a:r>
              <a:rPr lang="en-US" sz="2000" dirty="0" smtClean="0">
                <a:latin typeface="Calibri" charset="0"/>
              </a:rPr>
              <a:t> collagen fibers</a:t>
            </a:r>
          </a:p>
          <a:p>
            <a:pPr lvl="1" eaLnBrk="1" hangingPunct="1">
              <a:defRPr/>
            </a:pPr>
            <a:r>
              <a:rPr lang="en-US" sz="2000" dirty="0" err="1" smtClean="0">
                <a:latin typeface="Calibri" charset="0"/>
              </a:rPr>
              <a:t>Calcs</a:t>
            </a:r>
            <a:r>
              <a:rPr lang="en-US" sz="2000" dirty="0" smtClean="0">
                <a:latin typeface="Calibri" charset="0"/>
              </a:rPr>
              <a:t> are visible on CXR in 20% and CT scans in 50% of individuals c plaques</a:t>
            </a:r>
          </a:p>
          <a:p>
            <a:pPr lvl="1" eaLnBrk="1" hangingPunct="1">
              <a:defRPr/>
            </a:pPr>
            <a:r>
              <a:rPr lang="en-US" sz="2000" dirty="0" smtClean="0">
                <a:latin typeface="Calibri" charset="0"/>
              </a:rPr>
              <a:t>Plaques preferentially involve the parietal pleura adjacent to ribs 6-9 and the diaphragm</a:t>
            </a:r>
          </a:p>
          <a:p>
            <a:pPr lvl="1" eaLnBrk="1" hangingPunct="1">
              <a:defRPr/>
            </a:pPr>
            <a:r>
              <a:rPr lang="en-US" sz="2000" dirty="0" smtClean="0">
                <a:latin typeface="Calibri" charset="0"/>
              </a:rPr>
              <a:t>They are less pronounced in the intercostal spaces and spare the </a:t>
            </a:r>
            <a:r>
              <a:rPr lang="en-US" sz="2000" dirty="0" err="1" smtClean="0">
                <a:latin typeface="Calibri" charset="0"/>
              </a:rPr>
              <a:t>costophrenic</a:t>
            </a:r>
            <a:r>
              <a:rPr lang="en-US" sz="2000" dirty="0" smtClean="0">
                <a:latin typeface="Calibri" charset="0"/>
              </a:rPr>
              <a:t> sulci as well as the apices.</a:t>
            </a:r>
          </a:p>
          <a:p>
            <a:pPr lvl="1" eaLnBrk="1" hangingPunct="1">
              <a:defRPr/>
            </a:pPr>
            <a:r>
              <a:rPr lang="en-US" sz="2000" dirty="0" smtClean="0">
                <a:latin typeface="Calibri" charset="0"/>
              </a:rPr>
              <a:t>Over the diaphragm, they appear as curvilinear calcifications or scalloping</a:t>
            </a:r>
          </a:p>
          <a:p>
            <a:pPr lvl="1" eaLnBrk="1" hangingPunct="1">
              <a:defRPr/>
            </a:pPr>
            <a:r>
              <a:rPr lang="en-US" sz="2000" dirty="0" smtClean="0">
                <a:latin typeface="Calibri" charset="0"/>
              </a:rPr>
              <a:t>Viewed en face, they can simulate lung disease.</a:t>
            </a:r>
          </a:p>
          <a:p>
            <a:pPr lvl="1" eaLnBrk="1" hangingPunct="1">
              <a:defRPr/>
            </a:pPr>
            <a:r>
              <a:rPr lang="en-US" sz="2000" dirty="0" smtClean="0">
                <a:latin typeface="Calibri" charset="0"/>
              </a:rPr>
              <a:t>Likened to holly leaves, sunburst patterns, geographic patterns, or stippled or irregular structures</a:t>
            </a:r>
          </a:p>
          <a:p>
            <a:pPr lvl="1" eaLnBrk="1" hangingPunct="1">
              <a:defRPr/>
            </a:pPr>
            <a:r>
              <a:rPr lang="en-US" sz="2000" dirty="0" smtClean="0">
                <a:latin typeface="Calibri" charset="0"/>
              </a:rPr>
              <a:t>Rare visceral pleural plaques occur in interlobular fissures can mimic pulmonary nodules</a:t>
            </a:r>
          </a:p>
          <a:p>
            <a:pPr marL="457200" lvl="1" indent="0" eaLnBrk="1" hangingPunct="1">
              <a:buFont typeface="Arial" charset="0"/>
              <a:buNone/>
              <a:defRPr/>
            </a:pPr>
            <a:endParaRPr lang="en-US" sz="2000" dirty="0" smtClean="0">
              <a:latin typeface="Calibri" charset="0"/>
            </a:endParaRPr>
          </a:p>
        </p:txBody>
      </p:sp>
    </p:spTree>
    <p:extLst>
      <p:ext uri="{BB962C8B-B14F-4D97-AF65-F5344CB8AC3E}">
        <p14:creationId xmlns:p14="http://schemas.microsoft.com/office/powerpoint/2010/main" val="32697144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dirty="0" smtClean="0">
                <a:latin typeface="Calibri" charset="0"/>
              </a:rPr>
              <a:t>Pleural Disease</a:t>
            </a:r>
            <a:endParaRPr lang="en-US" dirty="0">
              <a:latin typeface="Calibri" charset="0"/>
            </a:endParaRPr>
          </a:p>
        </p:txBody>
      </p:sp>
      <p:sp>
        <p:nvSpPr>
          <p:cNvPr id="34818" name="Content Placeholder 2"/>
          <p:cNvSpPr>
            <a:spLocks noGrp="1"/>
          </p:cNvSpPr>
          <p:nvPr>
            <p:ph idx="1"/>
          </p:nvPr>
        </p:nvSpPr>
        <p:spPr>
          <a:xfrm>
            <a:off x="457200" y="1524000"/>
            <a:ext cx="8229600" cy="4525963"/>
          </a:xfrm>
        </p:spPr>
        <p:txBody>
          <a:bodyPr/>
          <a:lstStyle/>
          <a:p>
            <a:pPr eaLnBrk="1" hangingPunct="1"/>
            <a:r>
              <a:rPr lang="en-US" sz="1800" dirty="0">
                <a:latin typeface="Calibri" charset="0"/>
              </a:rPr>
              <a:t>Diffuse pleural thickening – in response to exposure to any stimuli including infection, inflammation, trauma, tumor, thromboembolism, radiation, and asbestos</a:t>
            </a:r>
          </a:p>
          <a:p>
            <a:pPr lvl="1" eaLnBrk="1" hangingPunct="1"/>
            <a:r>
              <a:rPr lang="en-US" sz="1800" dirty="0">
                <a:latin typeface="Calibri" charset="0"/>
              </a:rPr>
              <a:t>Severe – results in formation of a generalized pleural peel c smooth margins and usually less than 2cm in thickness. </a:t>
            </a:r>
            <a:r>
              <a:rPr lang="en-US" sz="1800" dirty="0" err="1">
                <a:latin typeface="Calibri" charset="0"/>
              </a:rPr>
              <a:t>Radiologically</a:t>
            </a:r>
            <a:r>
              <a:rPr lang="en-US" sz="1800" dirty="0">
                <a:latin typeface="Calibri" charset="0"/>
              </a:rPr>
              <a:t> diffuse pleural thickening is characterized by smooth, </a:t>
            </a:r>
            <a:r>
              <a:rPr lang="en-US" sz="1800" dirty="0" err="1">
                <a:latin typeface="Calibri" charset="0"/>
              </a:rPr>
              <a:t>noninterrupted</a:t>
            </a:r>
            <a:r>
              <a:rPr lang="en-US" sz="1800" dirty="0">
                <a:latin typeface="Calibri" charset="0"/>
              </a:rPr>
              <a:t> pleural opacity involving at least a quarter of the chest wall circumference, obliterating the CPS and encompassing the apices. CT criteria &gt;3mm</a:t>
            </a:r>
          </a:p>
          <a:p>
            <a:pPr eaLnBrk="1" hangingPunct="1"/>
            <a:r>
              <a:rPr lang="en-US" sz="1800" dirty="0">
                <a:latin typeface="Calibri" charset="0"/>
              </a:rPr>
              <a:t>PTX</a:t>
            </a:r>
          </a:p>
          <a:p>
            <a:pPr lvl="1" eaLnBrk="1" hangingPunct="1"/>
            <a:r>
              <a:rPr lang="en-US" sz="1800" dirty="0">
                <a:latin typeface="Calibri" charset="0"/>
              </a:rPr>
              <a:t>on upright CXRs, gas is usually found in the </a:t>
            </a:r>
            <a:r>
              <a:rPr lang="en-US" sz="1800" dirty="0" err="1">
                <a:latin typeface="Calibri" charset="0"/>
              </a:rPr>
              <a:t>apicolateral</a:t>
            </a:r>
            <a:r>
              <a:rPr lang="en-US" sz="1800" dirty="0">
                <a:latin typeface="Calibri" charset="0"/>
              </a:rPr>
              <a:t> pleural space and no vascular structures are visible beyond the pleural line</a:t>
            </a:r>
            <a:r>
              <a:rPr lang="en-US" sz="1800" dirty="0" smtClean="0">
                <a:latin typeface="Calibri" charset="0"/>
              </a:rPr>
              <a:t>. The most sensitive is lateral decubitus.</a:t>
            </a:r>
            <a:endParaRPr lang="en-US" sz="1800" dirty="0">
              <a:latin typeface="Calibri" charset="0"/>
            </a:endParaRPr>
          </a:p>
          <a:p>
            <a:pPr lvl="1" eaLnBrk="1" hangingPunct="1"/>
            <a:r>
              <a:rPr lang="en-US" sz="1800" dirty="0">
                <a:latin typeface="Calibri" charset="0"/>
              </a:rPr>
              <a:t>Expiratory CXRs are not necessary for dx</a:t>
            </a:r>
          </a:p>
          <a:p>
            <a:pPr lvl="1" eaLnBrk="1" hangingPunct="1"/>
            <a:r>
              <a:rPr lang="en-US" sz="1800" dirty="0">
                <a:latin typeface="Calibri" charset="0"/>
              </a:rPr>
              <a:t>Supine - pleural gas accumulates in a </a:t>
            </a:r>
            <a:r>
              <a:rPr lang="en-US" sz="1800" dirty="0" err="1">
                <a:latin typeface="Calibri" charset="0"/>
              </a:rPr>
              <a:t>subpulmonic</a:t>
            </a:r>
            <a:r>
              <a:rPr lang="en-US" sz="1800" dirty="0">
                <a:latin typeface="Calibri" charset="0"/>
              </a:rPr>
              <a:t> location; and outlines the CPS, forming the </a:t>
            </a:r>
            <a:r>
              <a:rPr lang="en-US" sz="1800" dirty="0" err="1">
                <a:latin typeface="Calibri" charset="0"/>
              </a:rPr>
              <a:t>dep</a:t>
            </a:r>
            <a:r>
              <a:rPr lang="en-US" sz="1800" dirty="0">
                <a:latin typeface="Calibri" charset="0"/>
              </a:rPr>
              <a:t> sulcus size.</a:t>
            </a:r>
          </a:p>
        </p:txBody>
      </p:sp>
    </p:spTree>
    <p:extLst>
      <p:ext uri="{BB962C8B-B14F-4D97-AF65-F5344CB8AC3E}">
        <p14:creationId xmlns:p14="http://schemas.microsoft.com/office/powerpoint/2010/main" val="10110429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a:latin typeface="Calibri" charset="0"/>
              </a:rPr>
              <a:t>Lung transplantation</a:t>
            </a:r>
          </a:p>
        </p:txBody>
      </p:sp>
      <p:sp>
        <p:nvSpPr>
          <p:cNvPr id="11267" name="Content Placeholder 2"/>
          <p:cNvSpPr>
            <a:spLocks noGrp="1"/>
          </p:cNvSpPr>
          <p:nvPr>
            <p:ph idx="1"/>
          </p:nvPr>
        </p:nvSpPr>
        <p:spPr/>
        <p:txBody>
          <a:bodyPr/>
          <a:lstStyle/>
          <a:p>
            <a:pPr eaLnBrk="1" hangingPunct="1">
              <a:defRPr/>
            </a:pPr>
            <a:r>
              <a:rPr lang="en-US" sz="2000" dirty="0" smtClean="0">
                <a:latin typeface="Calibri" charset="0"/>
              </a:rPr>
              <a:t>Remember that post-lung transplantation CTs need to be protocoled a certain way (including a expiratory scan to look for air-trapping – often the first sign of rejection).</a:t>
            </a:r>
          </a:p>
          <a:p>
            <a:pPr eaLnBrk="1" hangingPunct="1">
              <a:defRPr/>
            </a:pPr>
            <a:r>
              <a:rPr lang="en-US" sz="2000" dirty="0" smtClean="0">
                <a:latin typeface="Calibri" charset="0"/>
              </a:rPr>
              <a:t>Cryptogenic organizing </a:t>
            </a:r>
            <a:r>
              <a:rPr lang="en-US" sz="2000" dirty="0" err="1" smtClean="0">
                <a:latin typeface="Calibri" charset="0"/>
              </a:rPr>
              <a:t>pna</a:t>
            </a:r>
            <a:r>
              <a:rPr lang="en-US" sz="2000" dirty="0" smtClean="0">
                <a:latin typeface="Calibri" charset="0"/>
              </a:rPr>
              <a:t> – bronchiectasis, cysts, </a:t>
            </a:r>
            <a:r>
              <a:rPr lang="en-US" sz="2000" dirty="0" err="1" smtClean="0">
                <a:latin typeface="Calibri" charset="0"/>
              </a:rPr>
              <a:t>fibrsosis</a:t>
            </a:r>
            <a:endParaRPr lang="en-US" sz="2000" dirty="0" smtClean="0">
              <a:latin typeface="Calibri" charset="0"/>
            </a:endParaRPr>
          </a:p>
          <a:p>
            <a:pPr eaLnBrk="1" hangingPunct="1">
              <a:defRPr/>
            </a:pPr>
            <a:r>
              <a:rPr lang="en-US" sz="2000" dirty="0" smtClean="0">
                <a:latin typeface="Calibri" charset="0"/>
              </a:rPr>
              <a:t>Post-transplant </a:t>
            </a:r>
            <a:r>
              <a:rPr lang="en-US" sz="2000" dirty="0" err="1" smtClean="0">
                <a:latin typeface="Calibri" charset="0"/>
              </a:rPr>
              <a:t>lymphoproliferative</a:t>
            </a:r>
            <a:r>
              <a:rPr lang="en-US" sz="2000" dirty="0" smtClean="0">
                <a:latin typeface="Calibri" charset="0"/>
              </a:rPr>
              <a:t> d/o – seen after 1 </a:t>
            </a:r>
            <a:r>
              <a:rPr lang="en-US" sz="2000" dirty="0" err="1" smtClean="0">
                <a:latin typeface="Calibri" charset="0"/>
              </a:rPr>
              <a:t>yr</a:t>
            </a:r>
            <a:r>
              <a:rPr lang="en-US" sz="2000" dirty="0" smtClean="0">
                <a:latin typeface="Calibri" charset="0"/>
              </a:rPr>
              <a:t>; lymphoid neoplasms primarily of B-cell; EBV found in 90%, </a:t>
            </a:r>
            <a:r>
              <a:rPr lang="en-US" sz="2000" dirty="0" err="1" smtClean="0">
                <a:latin typeface="Calibri" charset="0"/>
              </a:rPr>
              <a:t>seronegative</a:t>
            </a:r>
            <a:r>
              <a:rPr lang="en-US" sz="2000" dirty="0" smtClean="0">
                <a:latin typeface="Calibri" charset="0"/>
              </a:rPr>
              <a:t> EBV status prior to </a:t>
            </a:r>
            <a:r>
              <a:rPr lang="en-US" sz="2000" dirty="0" err="1" smtClean="0">
                <a:latin typeface="Calibri" charset="0"/>
              </a:rPr>
              <a:t>tranplant</a:t>
            </a:r>
            <a:r>
              <a:rPr lang="en-US" sz="2000" dirty="0" smtClean="0">
                <a:latin typeface="Calibri" charset="0"/>
              </a:rPr>
              <a:t>; early occurrence in post-op</a:t>
            </a:r>
          </a:p>
          <a:p>
            <a:pPr marL="0" indent="0" eaLnBrk="1" hangingPunct="1">
              <a:buFont typeface="Arial" charset="0"/>
              <a:buNone/>
              <a:defRPr/>
            </a:pPr>
            <a:r>
              <a:rPr lang="en-US" sz="2000" dirty="0" smtClean="0">
                <a:latin typeface="Calibri" charset="0"/>
              </a:rPr>
              <a:t>Recurrence of primary </a:t>
            </a:r>
            <a:r>
              <a:rPr lang="en-US" sz="2000" dirty="0" err="1" smtClean="0">
                <a:latin typeface="Calibri" charset="0"/>
              </a:rPr>
              <a:t>dz</a:t>
            </a:r>
            <a:endParaRPr lang="en-US" sz="2000" dirty="0" smtClean="0">
              <a:latin typeface="Calibri" charset="0"/>
            </a:endParaRPr>
          </a:p>
          <a:p>
            <a:pPr marL="400050" lvl="1" indent="0" eaLnBrk="1" hangingPunct="1">
              <a:buFont typeface="Arial" charset="0"/>
              <a:buNone/>
              <a:defRPr/>
            </a:pPr>
            <a:r>
              <a:rPr lang="en-US" sz="2000" dirty="0" err="1" smtClean="0">
                <a:latin typeface="Calibri" charset="0"/>
              </a:rPr>
              <a:t>Sarcoidosis</a:t>
            </a:r>
            <a:r>
              <a:rPr lang="en-US" sz="2000" dirty="0" smtClean="0">
                <a:latin typeface="Calibri" charset="0"/>
              </a:rPr>
              <a:t> most commonly recurrent prim </a:t>
            </a:r>
            <a:r>
              <a:rPr lang="en-US" sz="2000" dirty="0" err="1" smtClean="0">
                <a:latin typeface="Calibri" charset="0"/>
              </a:rPr>
              <a:t>dz</a:t>
            </a:r>
            <a:r>
              <a:rPr lang="en-US" sz="2000" dirty="0" smtClean="0">
                <a:latin typeface="Calibri" charset="0"/>
              </a:rPr>
              <a:t> (35%)</a:t>
            </a:r>
          </a:p>
          <a:p>
            <a:pPr marL="400050" lvl="1" indent="0" eaLnBrk="1" hangingPunct="1">
              <a:buFont typeface="Arial" charset="0"/>
              <a:buNone/>
              <a:defRPr/>
            </a:pPr>
            <a:r>
              <a:rPr lang="en-US" sz="2000" dirty="0" err="1" smtClean="0">
                <a:latin typeface="Calibri" charset="0"/>
              </a:rPr>
              <a:t>Lymphangioleiomyomatosis</a:t>
            </a:r>
            <a:endParaRPr lang="en-US" sz="2000" dirty="0" smtClean="0">
              <a:latin typeface="Calibri" charset="0"/>
            </a:endParaRPr>
          </a:p>
          <a:p>
            <a:pPr marL="400050" lvl="1" indent="0" eaLnBrk="1" hangingPunct="1">
              <a:buFont typeface="Arial" charset="0"/>
              <a:buNone/>
              <a:defRPr/>
            </a:pPr>
            <a:r>
              <a:rPr lang="en-US" sz="2000" dirty="0" err="1" smtClean="0">
                <a:latin typeface="Calibri" charset="0"/>
              </a:rPr>
              <a:t>Langerhand</a:t>
            </a:r>
            <a:r>
              <a:rPr lang="en-US" sz="2000" dirty="0" smtClean="0">
                <a:latin typeface="Calibri" charset="0"/>
              </a:rPr>
              <a:t> cell </a:t>
            </a:r>
            <a:r>
              <a:rPr lang="en-US" sz="2000" dirty="0" err="1" smtClean="0">
                <a:latin typeface="Calibri" charset="0"/>
              </a:rPr>
              <a:t>histiocytosis</a:t>
            </a:r>
            <a:endParaRPr lang="en-US" sz="2000" dirty="0" smtClean="0">
              <a:latin typeface="Calibri" charset="0"/>
            </a:endParaRPr>
          </a:p>
          <a:p>
            <a:pPr marL="0" indent="0" eaLnBrk="1" hangingPunct="1">
              <a:buFont typeface="Arial" charset="0"/>
              <a:buNone/>
              <a:defRPr/>
            </a:pPr>
            <a:endParaRPr lang="en-US" sz="1400" dirty="0" smtClean="0">
              <a:latin typeface="Calibri" charset="0"/>
              <a:cs typeface="+mn-cs"/>
            </a:endParaRPr>
          </a:p>
        </p:txBody>
      </p:sp>
    </p:spTree>
    <p:extLst>
      <p:ext uri="{BB962C8B-B14F-4D97-AF65-F5344CB8AC3E}">
        <p14:creationId xmlns:p14="http://schemas.microsoft.com/office/powerpoint/2010/main" val="25340579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dirty="0">
                <a:latin typeface="Calibri" charset="0"/>
              </a:rPr>
              <a:t>Lung transplantation</a:t>
            </a:r>
          </a:p>
        </p:txBody>
      </p:sp>
      <p:sp>
        <p:nvSpPr>
          <p:cNvPr id="11267" name="Content Placeholder 2"/>
          <p:cNvSpPr>
            <a:spLocks noGrp="1"/>
          </p:cNvSpPr>
          <p:nvPr>
            <p:ph idx="1"/>
          </p:nvPr>
        </p:nvSpPr>
        <p:spPr>
          <a:xfrm>
            <a:off x="0" y="1417639"/>
            <a:ext cx="9177867" cy="817562"/>
          </a:xfrm>
        </p:spPr>
        <p:txBody>
          <a:bodyPr>
            <a:normAutofit/>
          </a:bodyPr>
          <a:lstStyle/>
          <a:p>
            <a:pPr marL="0" indent="0" algn="ctr" eaLnBrk="1" hangingPunct="1">
              <a:buNone/>
              <a:defRPr/>
            </a:pPr>
            <a:r>
              <a:rPr lang="en-US" sz="2400" dirty="0" smtClean="0">
                <a:latin typeface="Calibri" charset="0"/>
              </a:rPr>
              <a:t>Example of </a:t>
            </a:r>
            <a:r>
              <a:rPr lang="en-US" sz="2400" dirty="0" smtClean="0">
                <a:latin typeface="Calibri" charset="0"/>
              </a:rPr>
              <a:t>chronic rejection in a </a:t>
            </a:r>
            <a:r>
              <a:rPr lang="en-US" sz="2400" dirty="0" smtClean="0">
                <a:latin typeface="Calibri" charset="0"/>
              </a:rPr>
              <a:t>post-transplant patient</a:t>
            </a:r>
            <a:endParaRPr lang="en-US" sz="2400" dirty="0" smtClean="0">
              <a:latin typeface="Calibri" charset="0"/>
            </a:endParaRPr>
          </a:p>
          <a:p>
            <a:pPr marL="0" indent="0" algn="ctr">
              <a:buNone/>
              <a:defRPr/>
            </a:pPr>
            <a:endParaRPr lang="en-US" sz="2400" dirty="0" smtClean="0">
              <a:latin typeface="Calibri" charset="0"/>
            </a:endParaRPr>
          </a:p>
        </p:txBody>
      </p:sp>
      <p:pic>
        <p:nvPicPr>
          <p:cNvPr id="2" name="Picture 1" descr="Lung Transplant Chronic Rejection 1e Expiratory Pha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0885" y="2048934"/>
            <a:ext cx="6260047" cy="4588933"/>
          </a:xfrm>
          <a:prstGeom prst="rect">
            <a:avLst/>
          </a:prstGeom>
        </p:spPr>
      </p:pic>
    </p:spTree>
    <p:extLst>
      <p:ext uri="{BB962C8B-B14F-4D97-AF65-F5344CB8AC3E}">
        <p14:creationId xmlns:p14="http://schemas.microsoft.com/office/powerpoint/2010/main" val="3825876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Reasons to </a:t>
            </a:r>
            <a:r>
              <a:rPr lang="en-US" u="sng" dirty="0" smtClean="0"/>
              <a:t>not</a:t>
            </a:r>
            <a:r>
              <a:rPr lang="en-US" dirty="0" smtClean="0"/>
              <a:t> give iodinated contrast</a:t>
            </a:r>
            <a:br>
              <a:rPr lang="en-US" dirty="0" smtClean="0"/>
            </a:br>
            <a:r>
              <a:rPr lang="en-US" dirty="0" smtClean="0"/>
              <a:t>VA guidelines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History </a:t>
            </a:r>
            <a:r>
              <a:rPr lang="en-US" dirty="0"/>
              <a:t>of prior iodinated contrast reaction or allergy.</a:t>
            </a:r>
          </a:p>
          <a:p>
            <a:r>
              <a:rPr lang="en-US" dirty="0" smtClean="0"/>
              <a:t>Serum Cr &gt; 2.0 </a:t>
            </a:r>
            <a:r>
              <a:rPr lang="en-US" dirty="0"/>
              <a:t>in a hydrated patient, unless being dialyzed within 24 hours post IV contrast.</a:t>
            </a:r>
          </a:p>
          <a:p>
            <a:r>
              <a:rPr lang="en-US" dirty="0" smtClean="0"/>
              <a:t>Serum Cr &gt; 1.4 </a:t>
            </a:r>
            <a:r>
              <a:rPr lang="en-US" dirty="0"/>
              <a:t>in patients with diabetes.</a:t>
            </a:r>
          </a:p>
          <a:p>
            <a:r>
              <a:rPr lang="en-US" dirty="0" smtClean="0"/>
              <a:t>Cardiovascular </a:t>
            </a:r>
            <a:r>
              <a:rPr lang="en-US" dirty="0"/>
              <a:t>instability, shock, or pulmonary hypertension.</a:t>
            </a:r>
          </a:p>
          <a:p>
            <a:r>
              <a:rPr lang="en-US" dirty="0" smtClean="0"/>
              <a:t>Patients </a:t>
            </a:r>
            <a:r>
              <a:rPr lang="en-US" dirty="0"/>
              <a:t>with </a:t>
            </a:r>
            <a:r>
              <a:rPr lang="en-US" dirty="0" err="1"/>
              <a:t>eGFR</a:t>
            </a:r>
            <a:r>
              <a:rPr lang="en-US" dirty="0"/>
              <a:t> &lt; 40, particularly those with cardiac </a:t>
            </a:r>
            <a:r>
              <a:rPr lang="en-US" dirty="0" err="1"/>
              <a:t>decompensation</a:t>
            </a:r>
            <a:r>
              <a:rPr lang="en-US" dirty="0"/>
              <a:t> or diabetes.</a:t>
            </a:r>
          </a:p>
          <a:p>
            <a:r>
              <a:rPr lang="en-US" dirty="0" smtClean="0"/>
              <a:t>Patients </a:t>
            </a:r>
            <a:r>
              <a:rPr lang="en-US" dirty="0"/>
              <a:t>who have had an iodinated contrast injection within 72 hours, who have </a:t>
            </a:r>
            <a:r>
              <a:rPr lang="en-US" dirty="0" smtClean="0"/>
              <a:t>Cr above </a:t>
            </a:r>
            <a:r>
              <a:rPr lang="en-US" dirty="0"/>
              <a:t>baseline, and who are undergoing a second injection.</a:t>
            </a:r>
          </a:p>
          <a:p>
            <a:r>
              <a:rPr lang="en-US" dirty="0" smtClean="0"/>
              <a:t>Patients </a:t>
            </a:r>
            <a:r>
              <a:rPr lang="en-US" dirty="0"/>
              <a:t>who have eaten within 4 hours prior to an iodinated contrast injection.	</a:t>
            </a:r>
          </a:p>
          <a:p>
            <a:endParaRPr lang="en-US" dirty="0"/>
          </a:p>
        </p:txBody>
      </p:sp>
    </p:spTree>
    <p:extLst>
      <p:ext uri="{BB962C8B-B14F-4D97-AF65-F5344CB8AC3E}">
        <p14:creationId xmlns:p14="http://schemas.microsoft.com/office/powerpoint/2010/main" val="26640565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14245</TotalTime>
  <Words>4506</Words>
  <Application>Microsoft Macintosh PowerPoint</Application>
  <PresentationFormat>On-screen Show (4:3)</PresentationFormat>
  <Paragraphs>547</Paragraphs>
  <Slides>87</Slides>
  <Notes>2</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Office Theme</vt:lpstr>
      <vt:lpstr>Chest Radiology Basics</vt:lpstr>
      <vt:lpstr>Expectations; Knowledge</vt:lpstr>
      <vt:lpstr>Expectations; Technical Skills</vt:lpstr>
      <vt:lpstr>Expectations; decision making</vt:lpstr>
      <vt:lpstr>Expectations; 2nd rotation</vt:lpstr>
      <vt:lpstr>Protocoling Studies</vt:lpstr>
      <vt:lpstr>Protocoling studies</vt:lpstr>
      <vt:lpstr>Protocol Basics</vt:lpstr>
      <vt:lpstr>Reasons to not give iodinated contrast VA guidelines</vt:lpstr>
      <vt:lpstr>Reasons to not give Gad VA guidelines</vt:lpstr>
      <vt:lpstr>Anatomy </vt:lpstr>
      <vt:lpstr>Mediastinal structures</vt:lpstr>
      <vt:lpstr>Ribs</vt:lpstr>
      <vt:lpstr>Sternum</vt:lpstr>
      <vt:lpstr>Shoulder</vt:lpstr>
      <vt:lpstr>Costochondral Junction</vt:lpstr>
      <vt:lpstr>Thoracic Aorta</vt:lpstr>
      <vt:lpstr>Heart</vt:lpstr>
      <vt:lpstr>Posterior Heart</vt:lpstr>
      <vt:lpstr>Diaphragm</vt:lpstr>
      <vt:lpstr>Neck</vt:lpstr>
      <vt:lpstr>Axial cut of neck at C6</vt:lpstr>
      <vt:lpstr>Anatomic landmarks</vt:lpstr>
      <vt:lpstr>Anatomic landmarks</vt:lpstr>
      <vt:lpstr>Vascular Pedicle</vt:lpstr>
      <vt:lpstr>Common Blindspots on CXR</vt:lpstr>
      <vt:lpstr>Lung Segments (lateral views)</vt:lpstr>
      <vt:lpstr>Mediastinal Lymph Nodes</vt:lpstr>
      <vt:lpstr>Measurements</vt:lpstr>
      <vt:lpstr>Anatomic Landmarks</vt:lpstr>
      <vt:lpstr>Thymus</vt:lpstr>
      <vt:lpstr>Atelectasis</vt:lpstr>
      <vt:lpstr>Discoid Atelectasis</vt:lpstr>
      <vt:lpstr>Nodules</vt:lpstr>
      <vt:lpstr>Nodules</vt:lpstr>
      <vt:lpstr>Lung Cancer</vt:lpstr>
      <vt:lpstr>Lung Cancer</vt:lpstr>
      <vt:lpstr>Lung Cancer</vt:lpstr>
      <vt:lpstr>Cardiac CT</vt:lpstr>
      <vt:lpstr>Pulmonary Edema</vt:lpstr>
      <vt:lpstr>Fluid Overload: Vascular Pedicle Width</vt:lpstr>
      <vt:lpstr>Fluid Overload: Azygos Vein</vt:lpstr>
      <vt:lpstr>Cardiac Pulmonary Edema</vt:lpstr>
      <vt:lpstr>Stage I: Redistribution</vt:lpstr>
      <vt:lpstr>Patterns of Vasculature</vt:lpstr>
      <vt:lpstr>Cardiothoracic Ratio</vt:lpstr>
      <vt:lpstr>Stage II: Interstitial Pulmonary Edema</vt:lpstr>
      <vt:lpstr>Stage II: Interstitial Pulmonary Edema</vt:lpstr>
      <vt:lpstr>Kerley’s Lines (Cecil’s chapt 84)</vt:lpstr>
      <vt:lpstr>Stage III: Alveolar Edema</vt:lpstr>
      <vt:lpstr>HRCT protocol </vt:lpstr>
      <vt:lpstr>HRCT</vt:lpstr>
      <vt:lpstr>Patterns of parenchymal opacity (B&amp;H 347)</vt:lpstr>
      <vt:lpstr>PowerPoint Presentation</vt:lpstr>
      <vt:lpstr>Reticular</vt:lpstr>
      <vt:lpstr>Reticular</vt:lpstr>
      <vt:lpstr>Reticular</vt:lpstr>
      <vt:lpstr>Nodular Pattern</vt:lpstr>
      <vt:lpstr>Nodules</vt:lpstr>
      <vt:lpstr>Nodular - Random</vt:lpstr>
      <vt:lpstr>Nodular - Random</vt:lpstr>
      <vt:lpstr>Nodular - Centrilobular</vt:lpstr>
      <vt:lpstr>Nodular - Centrilobular</vt:lpstr>
      <vt:lpstr>Nodular - Perilymphatic</vt:lpstr>
      <vt:lpstr>High Attenuation Pattern</vt:lpstr>
      <vt:lpstr>Ground Glass</vt:lpstr>
      <vt:lpstr>Mosaic Attenuation</vt:lpstr>
      <vt:lpstr>Consolidation</vt:lpstr>
      <vt:lpstr>Consolidation</vt:lpstr>
      <vt:lpstr>Consolidation</vt:lpstr>
      <vt:lpstr>Low Attenuation Pattern</vt:lpstr>
      <vt:lpstr>Cystic Lung Disease</vt:lpstr>
      <vt:lpstr>Honeycombing</vt:lpstr>
      <vt:lpstr>Cystic Lung Disease</vt:lpstr>
      <vt:lpstr>Descriptions</vt:lpstr>
      <vt:lpstr>Descriptions</vt:lpstr>
      <vt:lpstr>Descriptions</vt:lpstr>
      <vt:lpstr>Descriptions</vt:lpstr>
      <vt:lpstr>Descriptions</vt:lpstr>
      <vt:lpstr>Chest Pathology</vt:lpstr>
      <vt:lpstr>Chest Pathology</vt:lpstr>
      <vt:lpstr>Pleural Effusion</vt:lpstr>
      <vt:lpstr>Subpulmonic Effusion</vt:lpstr>
      <vt:lpstr>Pleural Disease</vt:lpstr>
      <vt:lpstr>Pleural Disease</vt:lpstr>
      <vt:lpstr>Lung transplantation</vt:lpstr>
      <vt:lpstr>Lung transplantation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Chest Radiology Basics</dc:title>
  <dc:creator>Shaw</dc:creator>
  <cp:lastModifiedBy>Shaw</cp:lastModifiedBy>
  <cp:revision>149</cp:revision>
  <dcterms:created xsi:type="dcterms:W3CDTF">2012-09-11T00:36:41Z</dcterms:created>
  <dcterms:modified xsi:type="dcterms:W3CDTF">2012-11-18T16:19:03Z</dcterms:modified>
</cp:coreProperties>
</file>